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71748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343212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402900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17621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14373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A91F028-C252-4B8F-A18F-EC295CD2CFCA}"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52322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A91F028-C252-4B8F-A18F-EC295CD2CFCA}"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2550450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A91F028-C252-4B8F-A18F-EC295CD2CFCA}"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120263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A91F028-C252-4B8F-A18F-EC295CD2CFCA}"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556659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91F028-C252-4B8F-A18F-EC295CD2CFCA}"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1115942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91F028-C252-4B8F-A18F-EC295CD2CFCA}"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3021025-5AD9-4D37-94EF-1868CD1CBA24}" type="slidenum">
              <a:rPr lang="ru-RU" smtClean="0"/>
              <a:t>‹#›</a:t>
            </a:fld>
            <a:endParaRPr lang="ru-RU"/>
          </a:p>
        </p:txBody>
      </p:sp>
    </p:spTree>
    <p:extLst>
      <p:ext uri="{BB962C8B-B14F-4D97-AF65-F5344CB8AC3E}">
        <p14:creationId xmlns:p14="http://schemas.microsoft.com/office/powerpoint/2010/main" val="257626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91F028-C252-4B8F-A18F-EC295CD2CFCA}" type="datetimeFigureOut">
              <a:rPr lang="ru-RU" smtClean="0"/>
              <a:t>31.03.2021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021025-5AD9-4D37-94EF-1868CD1CBA24}" type="slidenum">
              <a:rPr lang="ru-RU" smtClean="0"/>
              <a:t>‹#›</a:t>
            </a:fld>
            <a:endParaRPr lang="ru-RU"/>
          </a:p>
        </p:txBody>
      </p:sp>
    </p:spTree>
    <p:extLst>
      <p:ext uri="{BB962C8B-B14F-4D97-AF65-F5344CB8AC3E}">
        <p14:creationId xmlns:p14="http://schemas.microsoft.com/office/powerpoint/2010/main" val="1784886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5576" y="692696"/>
            <a:ext cx="7560840" cy="4946104"/>
          </a:xfrm>
        </p:spPr>
        <p:txBody>
          <a:bodyPr/>
          <a:lstStyle/>
          <a:p>
            <a:endParaRPr lang="kk-KZ" dirty="0" smtClean="0"/>
          </a:p>
          <a:p>
            <a:endParaRPr lang="kk-KZ" dirty="0"/>
          </a:p>
          <a:p>
            <a:r>
              <a:rPr lang="kk-KZ" b="1" dirty="0" smtClean="0">
                <a:solidFill>
                  <a:srgbClr val="FF0000"/>
                </a:solidFill>
                <a:latin typeface="Times New Roman" panose="02020603050405020304" pitchFamily="18" charset="0"/>
                <a:cs typeface="Times New Roman" panose="02020603050405020304" pitchFamily="18" charset="0"/>
              </a:rPr>
              <a:t>Дүниежүзілік </a:t>
            </a:r>
            <a:r>
              <a:rPr lang="kk-KZ" b="1" dirty="0">
                <a:solidFill>
                  <a:srgbClr val="FF0000"/>
                </a:solidFill>
                <a:latin typeface="Times New Roman" panose="02020603050405020304" pitchFamily="18" charset="0"/>
                <a:cs typeface="Times New Roman" panose="02020603050405020304" pitchFamily="18" charset="0"/>
              </a:rPr>
              <a:t>орман шаруашылығы және ағаш өңдеу өнеркәсібінің географиясы</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126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520" y="0"/>
            <a:ext cx="9252520" cy="6858000"/>
          </a:xfrm>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Ал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қиындылары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опилька</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қиындыларын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желімдеп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жасайды</a:t>
            </a:r>
            <a:r>
              <a:rPr lang="ru-RU" dirty="0">
                <a:latin typeface="Times New Roman" panose="02020603050405020304" pitchFamily="18" charset="0"/>
                <a:cs typeface="Times New Roman" panose="02020603050405020304" pitchFamily="18" charset="0"/>
              </a:rPr>
              <a:t>, оны ДСП </a:t>
            </a:r>
            <a:r>
              <a:rPr lang="ru-RU" dirty="0" err="1">
                <a:latin typeface="Times New Roman" panose="02020603050405020304" pitchFamily="18" charset="0"/>
                <a:cs typeface="Times New Roman" panose="02020603050405020304" pitchFamily="18" charset="0"/>
              </a:rPr>
              <a:t>дейді</a:t>
            </a:r>
            <a:r>
              <a:rPr lang="ru-RU" dirty="0">
                <a:latin typeface="Times New Roman" panose="02020603050405020304" pitchFamily="18" charset="0"/>
                <a:cs typeface="Times New Roman" panose="02020603050405020304" pitchFamily="18" charset="0"/>
              </a:rPr>
              <a:t>. Осы ДСП </a:t>
            </a:r>
            <a:r>
              <a:rPr lang="ru-RU" dirty="0" err="1">
                <a:latin typeface="Times New Roman" panose="02020603050405020304" pitchFamily="18" charset="0"/>
                <a:cs typeface="Times New Roman" panose="02020603050405020304" pitchFamily="18" charset="0"/>
              </a:rPr>
              <a:t>жасаудан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Батыс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Еуропа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алдыңғы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қатарда</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Олар</a:t>
            </a:r>
            <a:r>
              <a:rPr lang="ru-RU" dirty="0">
                <a:latin typeface="Times New Roman" panose="02020603050405020304" pitchFamily="18" charset="0"/>
                <a:cs typeface="Times New Roman" panose="02020603050405020304" pitchFamily="18" charset="0"/>
              </a:rPr>
              <a:t>: ГФР</a:t>
            </a:r>
            <a:r>
              <a:rPr lang="kk-KZ"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Франция, Швеция, Финляндия. Ал </a:t>
            </a:r>
            <a:r>
              <a:rPr lang="ru-RU" dirty="0" err="1">
                <a:latin typeface="Times New Roman" panose="02020603050405020304" pitchFamily="18" charset="0"/>
                <a:cs typeface="Times New Roman" panose="02020603050405020304" pitchFamily="18" charset="0"/>
              </a:rPr>
              <a:t>тілінген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материалдарын</a:t>
            </a:r>
            <a:r>
              <a:rPr lang="ru-RU" dirty="0">
                <a:latin typeface="Times New Roman" panose="02020603050405020304" pitchFamily="18" charset="0"/>
                <a:cs typeface="Times New Roman" panose="02020603050405020304" pitchFamily="18" charset="0"/>
              </a:rPr>
              <a:t> э</a:t>
            </a:r>
            <a:r>
              <a:rPr lang="kk-KZ" dirty="0">
                <a:latin typeface="Times New Roman" panose="02020603050405020304" pitchFamily="18" charset="0"/>
                <a:cs typeface="Times New Roman" panose="02020603050405020304" pitchFamily="18" charset="0"/>
              </a:rPr>
              <a:t>к</a:t>
            </a:r>
            <a:r>
              <a:rPr lang="ru-RU" dirty="0" err="1">
                <a:latin typeface="Times New Roman" panose="02020603050405020304" pitchFamily="18" charset="0"/>
                <a:cs typeface="Times New Roman" panose="02020603050405020304" pitchFamily="18" charset="0"/>
              </a:rPr>
              <a:t>спортқа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шығарудан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алдыңғы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мемлекеттер</a:t>
            </a:r>
            <a:r>
              <a:rPr lang="ru-RU" dirty="0">
                <a:latin typeface="Times New Roman" panose="02020603050405020304" pitchFamily="18" charset="0"/>
                <a:cs typeface="Times New Roman" panose="02020603050405020304" pitchFamily="18" charset="0"/>
              </a:rPr>
              <a:t>, АҚШ, Канада, Швеция, Финляндия, </a:t>
            </a:r>
            <a:r>
              <a:rPr lang="ru-RU" dirty="0" err="1">
                <a:latin typeface="Times New Roman" panose="02020603050405020304" pitchFamily="18" charset="0"/>
                <a:cs typeface="Times New Roman" panose="02020603050405020304" pitchFamily="18" charset="0"/>
              </a:rPr>
              <a:t>Ресей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соңғы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осылардың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қосылғандар</a:t>
            </a:r>
            <a:r>
              <a:rPr lang="ru-RU" dirty="0">
                <a:latin typeface="Times New Roman" panose="02020603050405020304" pitchFamily="18" charset="0"/>
                <a:cs typeface="Times New Roman" panose="02020603050405020304" pitchFamily="18" charset="0"/>
              </a:rPr>
              <a:t> Бразилия, Нигерия, </a:t>
            </a:r>
            <a:r>
              <a:rPr lang="ru-RU" dirty="0" err="1">
                <a:latin typeface="Times New Roman" panose="02020603050405020304" pitchFamily="18" charset="0"/>
                <a:cs typeface="Times New Roman" panose="02020603050405020304" pitchFamily="18" charset="0"/>
              </a:rPr>
              <a:t>Оңтүстік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Шығыс</a:t>
            </a:r>
            <a:r>
              <a:rPr lang="ru-RU" dirty="0">
                <a:latin typeface="Times New Roman" panose="02020603050405020304" pitchFamily="18" charset="0"/>
                <a:cs typeface="Times New Roman" panose="02020603050405020304" pitchFamily="18" charset="0"/>
              </a:rPr>
              <a:t> Азия </a:t>
            </a:r>
            <a:r>
              <a:rPr lang="ru-RU" dirty="0" err="1">
                <a:latin typeface="Times New Roman" panose="02020603050405020304" pitchFamily="18" charset="0"/>
                <a:cs typeface="Times New Roman" panose="02020603050405020304" pitchFamily="18" charset="0"/>
              </a:rPr>
              <a:t>мемлекеттері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Ағаш</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өнеркəсібінің</a:t>
            </a:r>
            <a:r>
              <a:rPr lang="ru-RU" dirty="0">
                <a:latin typeface="Times New Roman" panose="02020603050405020304" pitchFamily="18" charset="0"/>
                <a:cs typeface="Times New Roman" panose="02020603050405020304" pitchFamily="18" charset="0"/>
              </a:rPr>
              <a:t> 3-ші </a:t>
            </a:r>
            <a:r>
              <a:rPr lang="ru-RU" dirty="0" err="1">
                <a:latin typeface="Times New Roman" panose="02020603050405020304" pitchFamily="18" charset="0"/>
                <a:cs typeface="Times New Roman" panose="02020603050405020304" pitchFamily="18" charset="0"/>
              </a:rPr>
              <a:t>технологиялық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стадиясы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химиялық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химиялық-механикалық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жолдармен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қамтиды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стадияда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бұйымдарға</a:t>
            </a:r>
            <a:r>
              <a:rPr lang="ru-RU" dirty="0">
                <a:latin typeface="Times New Roman" panose="02020603050405020304" pitchFamily="18" charset="0"/>
                <a:cs typeface="Times New Roman" panose="02020603050405020304" pitchFamily="18" charset="0"/>
              </a:rPr>
              <a:t> целлюлоза, </a:t>
            </a:r>
            <a:r>
              <a:rPr lang="ru-RU" dirty="0" err="1">
                <a:latin typeface="Times New Roman" panose="02020603050405020304" pitchFamily="18" charset="0"/>
                <a:cs typeface="Times New Roman" panose="02020603050405020304" pitchFamily="18" charset="0"/>
              </a:rPr>
              <a:t>қағаз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жəне</a:t>
            </a:r>
            <a:r>
              <a:rPr lang="ru-RU" dirty="0">
                <a:latin typeface="Times New Roman" panose="02020603050405020304" pitchFamily="18" charset="0"/>
                <a:cs typeface="Times New Roman" panose="02020603050405020304" pitchFamily="18" charset="0"/>
              </a:rPr>
              <a:t> картон </a:t>
            </a:r>
            <a:r>
              <a:rPr lang="ru-RU" dirty="0" err="1">
                <a:latin typeface="Times New Roman" panose="02020603050405020304" pitchFamily="18" charset="0"/>
                <a:cs typeface="Times New Roman" panose="02020603050405020304" pitchFamily="18" charset="0"/>
              </a:rPr>
              <a:t>жатады</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Целлюлоза </a:t>
            </a:r>
            <a:r>
              <a:rPr lang="ru-RU" dirty="0" err="1">
                <a:latin typeface="Times New Roman" panose="02020603050405020304" pitchFamily="18" charset="0"/>
                <a:cs typeface="Times New Roman" panose="02020603050405020304" pitchFamily="18" charset="0"/>
              </a:rPr>
              <a:t>өндіретін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солтүстіктегі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қылқан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зоналарының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белдеулерінде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орналасқан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Сондықтан</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целлюлозадан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əлемдік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өнімнің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жартысын</a:t>
            </a:r>
            <a:r>
              <a:rPr lang="ru-RU" dirty="0">
                <a:latin typeface="Times New Roman" panose="02020603050405020304" pitchFamily="18" charset="0"/>
                <a:cs typeface="Times New Roman" panose="02020603050405020304" pitchFamily="18" charset="0"/>
              </a:rPr>
              <a:t> АҚШ пен </a:t>
            </a:r>
            <a:r>
              <a:rPr lang="ru-RU" dirty="0" err="1">
                <a:latin typeface="Times New Roman" panose="02020603050405020304" pitchFamily="18" charset="0"/>
                <a:cs typeface="Times New Roman" panose="02020603050405020304" pitchFamily="18" charset="0"/>
              </a:rPr>
              <a:t>Канадада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орналасқан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алғашқы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ондықтың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мемлекеттер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Қытай</a:t>
            </a:r>
            <a:r>
              <a:rPr lang="ru-RU" dirty="0">
                <a:latin typeface="Times New Roman" panose="02020603050405020304" pitchFamily="18" charset="0"/>
                <a:cs typeface="Times New Roman" panose="02020603050405020304" pitchFamily="18" charset="0"/>
              </a:rPr>
              <a:t>, Бразилия да бар.</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Дəл </a:t>
            </a:r>
            <a:r>
              <a:rPr lang="kk-KZ" dirty="0">
                <a:latin typeface="Times New Roman" panose="02020603050405020304" pitchFamily="18" charset="0"/>
                <a:cs typeface="Times New Roman" panose="02020603050405020304" pitchFamily="18" charset="0"/>
              </a:rPr>
              <a:t>осыған ұқсас географиялық жағдай қағаз өндіру өнеркəсібіне тəн. Барлық өндірілетін қағаз, өнімдерінің ішінде күнделікті жазуға пайдаланылатын жəне баспаханаларда қолданылатын қағаздың үлесі 30%-ды құрайды. Газет басуға арналған үлесі 13%, қалған 57%-ы қағаз өнімдері буып-түю, орау жəне картон жасайтын, сонымен қатар, технологиялық жəне санитарлық мақсаттарда пайдаланылатын қағаздарды шығаруға жұмсалады.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185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712968" cy="836712"/>
          </a:xfrm>
        </p:spPr>
        <p:txBody>
          <a:bodyPr>
            <a:noAutofit/>
          </a:bodyPr>
          <a:lstStyle/>
          <a:p>
            <a:r>
              <a:rPr lang="kk-KZ" sz="3200" b="1" dirty="0" smtClean="0">
                <a:solidFill>
                  <a:srgbClr val="FF0000"/>
                </a:solidFill>
                <a:latin typeface="Times New Roman" panose="02020603050405020304" pitchFamily="18" charset="0"/>
                <a:cs typeface="Times New Roman" panose="02020603050405020304" pitchFamily="18" charset="0"/>
              </a:rPr>
              <a:t/>
            </a:r>
            <a:br>
              <a:rPr lang="kk-KZ" sz="3200" b="1" dirty="0" smtClean="0">
                <a:solidFill>
                  <a:srgbClr val="FF0000"/>
                </a:solidFill>
                <a:latin typeface="Times New Roman" panose="02020603050405020304" pitchFamily="18" charset="0"/>
                <a:cs typeface="Times New Roman" panose="02020603050405020304" pitchFamily="18" charset="0"/>
              </a:rPr>
            </a:br>
            <a:r>
              <a:rPr lang="kk-KZ" sz="3200" b="1" dirty="0" smtClean="0">
                <a:solidFill>
                  <a:srgbClr val="FF0000"/>
                </a:solidFill>
                <a:latin typeface="Times New Roman" panose="02020603050405020304" pitchFamily="18" charset="0"/>
                <a:cs typeface="Times New Roman" panose="02020603050405020304" pitchFamily="18" charset="0"/>
              </a:rPr>
              <a:t>Қағаз </a:t>
            </a:r>
            <a:r>
              <a:rPr lang="kk-KZ" sz="3200" b="1" dirty="0">
                <a:solidFill>
                  <a:srgbClr val="FF0000"/>
                </a:solidFill>
                <a:latin typeface="Times New Roman" panose="02020603050405020304" pitchFamily="18" charset="0"/>
                <a:cs typeface="Times New Roman" panose="02020603050405020304" pitchFamily="18" charset="0"/>
              </a:rPr>
              <a:t>жəне картон өндіруден əлем елдерінің ішіндегі алғашқы он </a:t>
            </a:r>
            <a:r>
              <a:rPr lang="kk-KZ" sz="3200" b="1" dirty="0" smtClean="0">
                <a:solidFill>
                  <a:srgbClr val="FF0000"/>
                </a:solidFill>
                <a:latin typeface="Times New Roman" panose="02020603050405020304" pitchFamily="18" charset="0"/>
                <a:cs typeface="Times New Roman" panose="02020603050405020304" pitchFamily="18" charset="0"/>
              </a:rPr>
              <a:t>мемлекет, 2018 ж.</a:t>
            </a:r>
            <a:r>
              <a:rPr lang="ru-RU" sz="3200" dirty="0">
                <a:solidFill>
                  <a:srgbClr val="FF0000"/>
                </a:solidFill>
                <a:latin typeface="Times New Roman" panose="02020603050405020304" pitchFamily="18" charset="0"/>
                <a:cs typeface="Times New Roman" panose="02020603050405020304" pitchFamily="18" charset="0"/>
              </a:rPr>
              <a:t/>
            </a:r>
            <a:br>
              <a:rPr lang="ru-RU" sz="3200" dirty="0">
                <a:solidFill>
                  <a:srgbClr val="FF0000"/>
                </a:solidFill>
                <a:latin typeface="Times New Roman" panose="02020603050405020304" pitchFamily="18" charset="0"/>
                <a:cs typeface="Times New Roman" panose="02020603050405020304" pitchFamily="18" charset="0"/>
              </a:rPr>
            </a:br>
            <a:endParaRPr lang="ru-RU" sz="3200"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561998855"/>
              </p:ext>
            </p:extLst>
          </p:nvPr>
        </p:nvGraphicFramePr>
        <p:xfrm>
          <a:off x="1" y="1052736"/>
          <a:ext cx="9143999" cy="5862280"/>
        </p:xfrm>
        <a:graphic>
          <a:graphicData uri="http://schemas.openxmlformats.org/drawingml/2006/table">
            <a:tbl>
              <a:tblPr firstRow="1" firstCol="1" bandRow="1">
                <a:tableStyleId>{5C22544A-7EE6-4342-B048-85BDC9FD1C3A}</a:tableStyleId>
              </a:tblPr>
              <a:tblGrid>
                <a:gridCol w="2968040"/>
                <a:gridCol w="2542538"/>
                <a:gridCol w="3633421"/>
              </a:tblGrid>
              <a:tr h="994544">
                <a:tc>
                  <a:txBody>
                    <a:bodyPr/>
                    <a:lstStyle/>
                    <a:p>
                      <a:pP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Мемлекеттер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Қағаз бен картон өндіру, млн. т</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Соның ішінде газет шығаруға арналған қағаз, млн.т</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АҚШ</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86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6,3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Қытай</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0,9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Жапония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Канада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19</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ГФР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16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1,7</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Финляндия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12,1</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1,3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Швеция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9,8</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2,3</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Франция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8,6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0,9</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Корея Республикасы</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8,4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481072">
                <a:tc>
                  <a:txBody>
                    <a:bodyPr/>
                    <a:lstStyle/>
                    <a:p>
                      <a:pP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Италия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7,5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450215"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0,2</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93122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lnSpcReduction="10000"/>
          </a:bodyPr>
          <a:lstStyle/>
          <a:p>
            <a:r>
              <a:rPr lang="kk-KZ" dirty="0">
                <a:latin typeface="Times New Roman" panose="02020603050405020304" pitchFamily="18" charset="0"/>
                <a:cs typeface="Times New Roman" panose="02020603050405020304" pitchFamily="18" charset="0"/>
              </a:rPr>
              <a:t>Осы кестедегі мəліметтерге қоса айтатыны ол дамушы елдерден тек Қытайдың ғана көрсеткіштері айтарлықтай. Канада тек көп өнім шығаратын мемлекет емес, сонымен қатар, ірі экспортер болып табылады. Осы алғашқы ондықтан кейінгі екінші ондықты құрайтын мемлекеттер қатарына Ұлыбритания, Испания, Аустрия, Ресей, Үндістан, Нидерланды, Мексика, Норвегия, Аустралия жəне Оңтүстік Африка Республикасы кіреді. Ал енді жан басына шаққанда өндірілетін қағаз бен картонның мөлшеріне келетін болсақ, экономикасы дамыған жəне дамушы елдер арасындағы алшақтық тіптен айтарлықтай.</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2244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892480" cy="980728"/>
          </a:xfrm>
        </p:spPr>
        <p:txBody>
          <a:bodyPr>
            <a:noAutofit/>
          </a:bodyPr>
          <a:lstStyle/>
          <a:p>
            <a:r>
              <a:rPr lang="kk-KZ" sz="2400" b="1" dirty="0">
                <a:solidFill>
                  <a:srgbClr val="FF0000"/>
                </a:solidFill>
                <a:latin typeface="Times New Roman" panose="02020603050405020304" pitchFamily="18" charset="0"/>
                <a:cs typeface="Times New Roman" panose="02020603050405020304" pitchFamily="18" charset="0"/>
              </a:rPr>
              <a:t>Дүниежүзі елдері бойынша қағаз бен картонды жан басына шаққанда өндірілетін өнімнің </a:t>
            </a:r>
            <a:r>
              <a:rPr lang="kk-KZ" sz="2400" b="1" dirty="0" smtClean="0">
                <a:solidFill>
                  <a:srgbClr val="FF0000"/>
                </a:solidFill>
                <a:latin typeface="Times New Roman" panose="02020603050405020304" pitchFamily="18" charset="0"/>
                <a:cs typeface="Times New Roman" panose="02020603050405020304" pitchFamily="18" charset="0"/>
              </a:rPr>
              <a:t>көрсеткіші, 2018 ж,</a:t>
            </a:r>
            <a:endParaRPr lang="ru-RU" sz="2400"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74316073"/>
              </p:ext>
            </p:extLst>
          </p:nvPr>
        </p:nvGraphicFramePr>
        <p:xfrm>
          <a:off x="-1" y="980726"/>
          <a:ext cx="9144001" cy="5877277"/>
        </p:xfrm>
        <a:graphic>
          <a:graphicData uri="http://schemas.openxmlformats.org/drawingml/2006/table">
            <a:tbl>
              <a:tblPr firstRow="1" firstCol="1" bandRow="1">
                <a:tableStyleId>{5C22544A-7EE6-4342-B048-85BDC9FD1C3A}</a:tableStyleId>
              </a:tblPr>
              <a:tblGrid>
                <a:gridCol w="2813465"/>
                <a:gridCol w="1620395"/>
                <a:gridCol w="3117469"/>
                <a:gridCol w="1592672"/>
              </a:tblGrid>
              <a:tr h="1402657">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Жан басына шаққанда ең көп  өнім өндіретін</a:t>
                      </a:r>
                      <a:endParaRPr lang="ru-RU" sz="2000" dirty="0">
                        <a:effectLst/>
                        <a:latin typeface="Times New Roman" panose="02020603050405020304" pitchFamily="18" charset="0"/>
                        <a:cs typeface="Times New Roman" panose="02020603050405020304" pitchFamily="18" charset="0"/>
                      </a:endParaRPr>
                    </a:p>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мемлекеттер</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Өндірілген</a:t>
                      </a:r>
                    </a:p>
                    <a:p>
                      <a:pPr algn="ct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кг.</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Жан басына шаққанда </a:t>
                      </a:r>
                      <a:endParaRPr lang="ru-RU" sz="2000">
                        <a:effectLst/>
                        <a:latin typeface="Times New Roman" panose="02020603050405020304" pitchFamily="18" charset="0"/>
                        <a:cs typeface="Times New Roman" panose="02020603050405020304" pitchFamily="18" charset="0"/>
                      </a:endParaRPr>
                    </a:p>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ең азөнім өндіретін мемлекеттер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Өндірілген</a:t>
                      </a:r>
                    </a:p>
                    <a:p>
                      <a:pPr algn="ct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кг.</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Финляндия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2360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Алжир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2,2</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Швеция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1100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Үндістан</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3,1</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Канада</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630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Иран</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Норвегия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485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Пəкістан</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3,6</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Аустрия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475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Египет</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АҚШ</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325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Марокко</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4</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Жапония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250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Филиппин</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8,3</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Нидерланд</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200</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dirty="0">
                          <a:effectLst/>
                          <a:latin typeface="Times New Roman" panose="02020603050405020304" pitchFamily="18" charset="0"/>
                          <a:cs typeface="Times New Roman" panose="02020603050405020304" pitchFamily="18" charset="0"/>
                        </a:rPr>
                        <a:t>Т</a:t>
                      </a:r>
                      <a:r>
                        <a:rPr lang="kk-KZ" sz="2000" dirty="0">
                          <a:effectLst/>
                          <a:latin typeface="Times New Roman" panose="02020603050405020304" pitchFamily="18" charset="0"/>
                          <a:cs typeface="Times New Roman" panose="02020603050405020304" pitchFamily="18" charset="0"/>
                        </a:rPr>
                        <a:t>ү</a:t>
                      </a:r>
                      <a:r>
                        <a:rPr lang="ru-RU" sz="2000" dirty="0" err="1">
                          <a:effectLst/>
                          <a:latin typeface="Times New Roman" panose="02020603050405020304" pitchFamily="18" charset="0"/>
                          <a:cs typeface="Times New Roman" panose="02020603050405020304" pitchFamily="18" charset="0"/>
                        </a:rPr>
                        <a:t>ркия</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14,9</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ГФР</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195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Индонезия</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25</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447462">
                <a:tc>
                  <a:txBody>
                    <a:bodyPr/>
                    <a:lstStyle/>
                    <a:p>
                      <a:pPr algn="just">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Корея Республикасы</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a:effectLst/>
                          <a:latin typeface="Times New Roman" panose="02020603050405020304" pitchFamily="18" charset="0"/>
                          <a:cs typeface="Times New Roman" panose="02020603050405020304" pitchFamily="18" charset="0"/>
                        </a:rPr>
                        <a:t>185</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15000"/>
                        </a:lnSpc>
                        <a:spcAft>
                          <a:spcPts val="0"/>
                        </a:spcAft>
                        <a:tabLst>
                          <a:tab pos="540385" algn="l"/>
                        </a:tabLst>
                      </a:pPr>
                      <a:r>
                        <a:rPr lang="ru-RU" sz="2000">
                          <a:effectLst/>
                          <a:latin typeface="Times New Roman" panose="02020603050405020304" pitchFamily="18" charset="0"/>
                          <a:cs typeface="Times New Roman" panose="02020603050405020304" pitchFamily="18" charset="0"/>
                        </a:rPr>
                        <a:t>Қытай</a:t>
                      </a:r>
                      <a:endParaRPr lang="ru-RU" sz="20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15000"/>
                        </a:lnSpc>
                        <a:spcAft>
                          <a:spcPts val="0"/>
                        </a:spcAft>
                        <a:tabLst>
                          <a:tab pos="540385" algn="l"/>
                        </a:tabLst>
                      </a:pPr>
                      <a:r>
                        <a:rPr lang="kk-KZ" sz="2000" dirty="0">
                          <a:effectLst/>
                          <a:latin typeface="Times New Roman" panose="02020603050405020304" pitchFamily="18" charset="0"/>
                          <a:cs typeface="Times New Roman" panose="02020603050405020304" pitchFamily="18" charset="0"/>
                        </a:rPr>
                        <a:t>25,6</a:t>
                      </a:r>
                      <a:endParaRPr lang="ru-RU" sz="2000" dirty="0">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9557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7500" lnSpcReduction="20000"/>
          </a:bodyPr>
          <a:lstStyle/>
          <a:p>
            <a:r>
              <a:rPr lang="kk-KZ" dirty="0">
                <a:latin typeface="Times New Roman" panose="02020603050405020304" pitchFamily="18" charset="0"/>
                <a:cs typeface="Times New Roman" panose="02020603050405020304" pitchFamily="18" charset="0"/>
              </a:rPr>
              <a:t>Ғылыми басылымдарда қағазды өндірудің жалпы жəне жеке жан басына шаққанда өндірілетін өнімнің көрсеткіштерімен қатар сол қағазды тұтынудың, пайдаланудың көрсеткіштері де жарияланып тұрады, бұл мəліметтердің маңыздылығы да өте қажетті. Себебі, </a:t>
            </a:r>
            <a:r>
              <a:rPr lang="kk-KZ" dirty="0" smtClean="0">
                <a:latin typeface="Times New Roman" panose="02020603050405020304" pitchFamily="18" charset="0"/>
                <a:cs typeface="Times New Roman" panose="02020603050405020304" pitchFamily="18" charset="0"/>
              </a:rPr>
              <a:t>2018 </a:t>
            </a:r>
            <a:r>
              <a:rPr lang="kk-KZ" dirty="0">
                <a:latin typeface="Times New Roman" panose="02020603050405020304" pitchFamily="18" charset="0"/>
                <a:cs typeface="Times New Roman" panose="02020603050405020304" pitchFamily="18" charset="0"/>
              </a:rPr>
              <a:t>жылдың ортасында қағазды əлем елдері бойынша тұтынудан оның 75 %-і экономикасы дамыған елдерге тиеселі екені анықталған. Ал жан басына шаққанда бұл елдерде əр адам басына 160 кг. қағаз пайдаланылатын жөнінде мəлімет бар. Ал АҚШ-та, Канадада бұл көрсеткіш 360 кг-ға тең. Ал Финляндияда 400 кг. астам болған. Дамушы елдер тек 4,2 кг. құраған.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Ағаш өңдеу өнеркəсібі мамандарының болжамы бойынша ХХІ ғасырда ағаш өнімдері үлкен сұранысқа ие </a:t>
            </a:r>
            <a:r>
              <a:rPr lang="kk-KZ" dirty="0" smtClean="0">
                <a:latin typeface="Times New Roman" panose="02020603050405020304" pitchFamily="18" charset="0"/>
                <a:cs typeface="Times New Roman" panose="02020603050405020304" pitchFamily="18" charset="0"/>
              </a:rPr>
              <a:t>болуда, </a:t>
            </a:r>
            <a:r>
              <a:rPr lang="kk-KZ" dirty="0">
                <a:latin typeface="Times New Roman" panose="02020603050405020304" pitchFamily="18" charset="0"/>
                <a:cs typeface="Times New Roman" panose="02020603050405020304" pitchFamily="18" charset="0"/>
              </a:rPr>
              <a:t>сондықтан да, тілінген ағаш материалдарына, қағазға, картонға, өкінішке орай отқа жағатын ағашқа да сұраныс көбейеді. Олардың есептеуі бойынша </a:t>
            </a:r>
            <a:r>
              <a:rPr lang="kk-KZ" dirty="0" smtClean="0">
                <a:latin typeface="Times New Roman" panose="02020603050405020304" pitchFamily="18" charset="0"/>
                <a:cs typeface="Times New Roman" panose="02020603050405020304" pitchFamily="18" charset="0"/>
              </a:rPr>
              <a:t>2022 </a:t>
            </a:r>
            <a:r>
              <a:rPr lang="kk-KZ" dirty="0">
                <a:latin typeface="Times New Roman" panose="02020603050405020304" pitchFamily="18" charset="0"/>
                <a:cs typeface="Times New Roman" panose="02020603050405020304" pitchFamily="18" charset="0"/>
              </a:rPr>
              <a:t>жылға қарай қағаз жəне картонға деген сұраныс 450 млн. т. дейін өседі деп болжануда, оның 130 млн.т. АҚШ, Канада пайдаланылатын тағы 100 млн. т. астамы Батыс Европа мемлекеттерінде қолданылады. Олардың айтуы бойынша тағы бір шикізат қоры болып макулатураның саясаты да жолға қойылады.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2755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a:solidFill>
                  <a:srgbClr val="FF0000"/>
                </a:solidFill>
                <a:latin typeface="Times New Roman" panose="02020603050405020304" pitchFamily="18" charset="0"/>
                <a:cs typeface="Times New Roman" panose="02020603050405020304" pitchFamily="18" charset="0"/>
              </a:rPr>
              <a:t>Целлюлоза-қағаз өнеркәсібі</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548680"/>
            <a:ext cx="9144000" cy="6309320"/>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Химия технологиясы арқылы целлюлоза-қағаз өнеркәсiбінде целлюлоза, қатырма, қағаз өндiрiліп, целлюлоза-қағаз өнеркәсiптiң ағашты механикалық өңдеу жұмысымен бірге жүзеге асады. </a:t>
            </a:r>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Қағаз </a:t>
            </a:r>
            <a:r>
              <a:rPr lang="kk-KZ" dirty="0">
                <a:latin typeface="Times New Roman" panose="02020603050405020304" pitchFamily="18" charset="0"/>
                <a:cs typeface="Times New Roman" panose="02020603050405020304" pitchFamily="18" charset="0"/>
              </a:rPr>
              <a:t>өнеркәсiбi кортон бойынша дәл қазiр 3 мың шақты  өндiрiп алады композициялықтың  түс қағаздар айыратын өндірістік жері бар. Қағаз және қатырманың едәуiр бөлiгi қағаздың түпкi тұтынуын салада нәтижеде (бояуларды жабулау, балауыздармен, крахмалмен және тағы басқалар) әртүрлi бұйымдардың жасауында, қатырмалар және бұйымдардың ары қарай өңдеудi және түрлендiруiн олардың iшiнен өтедi олардың қолдануының мүмкiндiгiнде (макулатура) екiншi шикiзат ретiнде ендiгәрi ықпал ететiн тал жiптiң қасиеттерiнiң маңызды өзгерiсi болады. Макулатураның жиынының негiзгi көлемi қолданылған (бүрмелі қатырма) иректелген қағаз - 40%, тағы басқа макулатуралар.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48309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Целлюлоза – уақталған және химиялық жолмен өңделген ағаш үйiндiсi. Ол қағаздың алуы, жасанды тал жiп үшiн шикiзатпен қызмет көрсетедi. Целлюлоза-қағаз өнеркәсiптiң өңдіруін орналастыруда бұл өнеркәсiп салалары дегенмен көп заттылықтың жоғары материалдан басқа, әлi айырмашылығы болады және су сыйымдылықпен, яғни ол (өзен және көл) өнеркәсiптiк кәсiпорындардың сумен жабдықтауына және өнiмнiң тасымалдауын жолдағы көздерiне бағытталған.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АҚШ және Канадалық дүниежүзілiк жетекшiлердiң санында өндiрiс көлемдерi үнемi үлкейе бұрынғыша болып қалатындығыменен, бұл өнiм түрiнiң дүниежүзілiк шығарылымындағы Солтүстiк Американың өлкесiнiң мәнiнiң қысқартуы негiзiнен байқалады. Целлюлозалар өндiрiс бойынша бiрiншi ондаған әлемдерге бүгiн кiредi: АҚШ, Канада, Франция, Үндістан, ГФР, Индонезия, Ресей, Қытай, Жапония, Финляндия, Швеция, Бразилия</a:t>
            </a:r>
            <a:r>
              <a:rPr lang="kk-KZ" dirty="0" smtClean="0">
                <a:latin typeface="Times New Roman" panose="02020603050405020304" pitchFamily="18" charset="0"/>
                <a:cs typeface="Times New Roman" panose="02020603050405020304" pitchFamily="18" charset="0"/>
              </a:rPr>
              <a:t>.</a:t>
            </a:r>
          </a:p>
          <a:p>
            <a:r>
              <a:rPr lang="kk-KZ" i="1" dirty="0">
                <a:latin typeface="Times New Roman" panose="02020603050405020304" pitchFamily="18" charset="0"/>
                <a:cs typeface="Times New Roman" panose="02020603050405020304" pitchFamily="18" charset="0"/>
              </a:rPr>
              <a:t>Қағаз және қатырма өнімі </a:t>
            </a:r>
            <a:r>
              <a:rPr lang="kk-KZ" dirty="0">
                <a:latin typeface="Times New Roman" panose="02020603050405020304" pitchFamily="18" charset="0"/>
                <a:cs typeface="Times New Roman" panose="02020603050405020304" pitchFamily="18" charset="0"/>
              </a:rPr>
              <a:t>жарты ғасыр ішінде 13 есеге өсті. Әлемде жалпы орманның ауданы азаюда, дегенмен орман кешенінің өніміне сұраныс тұрақты өсуде. Қағаз және қатырманың шығарылымы бойынша алдыңғы қатарда Қытай (әлемдік өнімнің 20% - ын), АҚШ (шамамен 20% - ын), Жапония, Германия, Финляндия.</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34935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640960" cy="836712"/>
          </a:xfrm>
        </p:spPr>
        <p:txBody>
          <a:bodyPr>
            <a:noAutofit/>
          </a:bodyPr>
          <a:lstStyle/>
          <a:p>
            <a:r>
              <a:rPr lang="kk-KZ" sz="2800" b="1" dirty="0" smtClean="0">
                <a:solidFill>
                  <a:srgbClr val="FF0000"/>
                </a:solidFill>
                <a:latin typeface="Times New Roman" panose="02020603050405020304" pitchFamily="18" charset="0"/>
                <a:cs typeface="Times New Roman" panose="02020603050405020304" pitchFamily="18" charset="0"/>
              </a:rPr>
              <a:t/>
            </a:r>
            <a:br>
              <a:rPr lang="kk-KZ" sz="2800" b="1" dirty="0" smtClean="0">
                <a:solidFill>
                  <a:srgbClr val="FF0000"/>
                </a:solidFill>
                <a:latin typeface="Times New Roman" panose="02020603050405020304" pitchFamily="18" charset="0"/>
                <a:cs typeface="Times New Roman" panose="02020603050405020304" pitchFamily="18" charset="0"/>
              </a:rPr>
            </a:br>
            <a:r>
              <a:rPr lang="kk-KZ" sz="2800" b="1" dirty="0" smtClean="0">
                <a:solidFill>
                  <a:srgbClr val="FF0000"/>
                </a:solidFill>
                <a:latin typeface="Times New Roman" panose="02020603050405020304" pitchFamily="18" charset="0"/>
                <a:cs typeface="Times New Roman" panose="02020603050405020304" pitchFamily="18" charset="0"/>
              </a:rPr>
              <a:t>Қағаз </a:t>
            </a:r>
            <a:r>
              <a:rPr lang="kk-KZ" sz="2800" b="1" dirty="0">
                <a:solidFill>
                  <a:srgbClr val="FF0000"/>
                </a:solidFill>
                <a:latin typeface="Times New Roman" panose="02020603050405020304" pitchFamily="18" charset="0"/>
                <a:cs typeface="Times New Roman" panose="02020603050405020304" pitchFamily="18" charset="0"/>
              </a:rPr>
              <a:t>және қатырма өнімдері бойынша көшбасшы елдер </a:t>
            </a:r>
            <a:r>
              <a:rPr lang="ru-RU" sz="2800" b="1" dirty="0" smtClean="0">
                <a:solidFill>
                  <a:srgbClr val="FF0000"/>
                </a:solidFill>
                <a:latin typeface="Times New Roman" panose="02020603050405020304" pitchFamily="18" charset="0"/>
                <a:cs typeface="Times New Roman" panose="02020603050405020304" pitchFamily="18" charset="0"/>
              </a:rPr>
              <a:t> (1950–2018 </a:t>
            </a:r>
            <a:r>
              <a:rPr lang="kk-KZ" sz="2800" b="1" dirty="0">
                <a:solidFill>
                  <a:srgbClr val="FF0000"/>
                </a:solidFill>
                <a:latin typeface="Times New Roman" panose="02020603050405020304" pitchFamily="18" charset="0"/>
                <a:cs typeface="Times New Roman" panose="02020603050405020304" pitchFamily="18" charset="0"/>
              </a:rPr>
              <a:t>ж</a:t>
            </a:r>
            <a:r>
              <a:rPr lang="ru-RU" sz="2800" b="1" dirty="0">
                <a:solidFill>
                  <a:srgbClr val="FF0000"/>
                </a:solidFill>
                <a:latin typeface="Times New Roman" panose="02020603050405020304" pitchFamily="18" charset="0"/>
                <a:cs typeface="Times New Roman" panose="02020603050405020304" pitchFamily="18" charset="0"/>
              </a:rPr>
              <a:t>.), млн. т</a:t>
            </a:r>
            <a:br>
              <a:rPr lang="ru-RU" sz="2800" b="1" dirty="0">
                <a:solidFill>
                  <a:srgbClr val="FF0000"/>
                </a:solidFill>
                <a:latin typeface="Times New Roman" panose="02020603050405020304" pitchFamily="18" charset="0"/>
                <a:cs typeface="Times New Roman" panose="02020603050405020304" pitchFamily="18" charset="0"/>
              </a:rPr>
            </a:br>
            <a:endParaRPr lang="ru-RU"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49559256"/>
              </p:ext>
            </p:extLst>
          </p:nvPr>
        </p:nvGraphicFramePr>
        <p:xfrm>
          <a:off x="0" y="908718"/>
          <a:ext cx="9144001" cy="6058041"/>
        </p:xfrm>
        <a:graphic>
          <a:graphicData uri="http://schemas.openxmlformats.org/drawingml/2006/table">
            <a:tbl>
              <a:tblPr firstRow="1" firstCol="1" bandRow="1">
                <a:tableStyleId>{5C22544A-7EE6-4342-B048-85BDC9FD1C3A}</a:tableStyleId>
              </a:tblPr>
              <a:tblGrid>
                <a:gridCol w="2044295"/>
                <a:gridCol w="607869"/>
                <a:gridCol w="607869"/>
                <a:gridCol w="607869"/>
                <a:gridCol w="607869"/>
                <a:gridCol w="607869"/>
                <a:gridCol w="607869"/>
                <a:gridCol w="607869"/>
                <a:gridCol w="607869"/>
                <a:gridCol w="607869"/>
                <a:gridCol w="1628885"/>
              </a:tblGrid>
              <a:tr h="517329">
                <a:tc gridSpan="2">
                  <a:txBody>
                    <a:bodyPr/>
                    <a:lstStyle/>
                    <a:p>
                      <a:pPr>
                        <a:lnSpc>
                          <a:spcPct val="115000"/>
                        </a:lnSpc>
                        <a:spcAft>
                          <a:spcPts val="0"/>
                        </a:spcAft>
                      </a:pPr>
                      <a:r>
                        <a:rPr lang="kk-KZ" sz="1600" dirty="0">
                          <a:effectLst/>
                          <a:latin typeface="Times New Roman" panose="02020603050405020304" pitchFamily="18" charset="0"/>
                          <a:cs typeface="Times New Roman" panose="02020603050405020304" pitchFamily="18" charset="0"/>
                        </a:rPr>
                        <a:t>Елдер</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1950 </a:t>
                      </a:r>
                      <a:r>
                        <a:rPr lang="kk-KZ" sz="1600">
                          <a:effectLst/>
                          <a:latin typeface="Times New Roman" panose="02020603050405020304" pitchFamily="18" charset="0"/>
                          <a:cs typeface="Times New Roman" panose="02020603050405020304" pitchFamily="18" charset="0"/>
                        </a:rPr>
                        <a:t>ж</a:t>
                      </a:r>
                      <a:r>
                        <a:rPr lang="ru-RU" sz="16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indent="450215">
                        <a:lnSpc>
                          <a:spcPct val="115000"/>
                        </a:lnSpc>
                        <a:spcAft>
                          <a:spcPts val="0"/>
                        </a:spcAft>
                      </a:pPr>
                      <a:r>
                        <a:rPr lang="kk-KZ" sz="1600">
                          <a:effectLst/>
                          <a:latin typeface="Times New Roman" panose="02020603050405020304" pitchFamily="18" charset="0"/>
                          <a:cs typeface="Times New Roman" panose="02020603050405020304" pitchFamily="18" charset="0"/>
                        </a:rPr>
                        <a:t>Елдер</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1990 </a:t>
                      </a:r>
                      <a:r>
                        <a:rPr lang="kk-KZ" sz="1600">
                          <a:effectLst/>
                          <a:latin typeface="Times New Roman" panose="02020603050405020304" pitchFamily="18" charset="0"/>
                          <a:cs typeface="Times New Roman" panose="02020603050405020304" pitchFamily="18" charset="0"/>
                        </a:rPr>
                        <a:t>ж</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indent="450215">
                        <a:lnSpc>
                          <a:spcPct val="115000"/>
                        </a:lnSpc>
                        <a:spcAft>
                          <a:spcPts val="0"/>
                        </a:spcAft>
                      </a:pPr>
                      <a:r>
                        <a:rPr lang="kk-KZ" sz="1600">
                          <a:effectLst/>
                          <a:latin typeface="Times New Roman" panose="02020603050405020304" pitchFamily="18" charset="0"/>
                          <a:cs typeface="Times New Roman" panose="02020603050405020304" pitchFamily="18" charset="0"/>
                        </a:rPr>
                        <a:t>Елдер</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dirty="0" smtClean="0">
                          <a:effectLst/>
                          <a:latin typeface="Times New Roman" panose="02020603050405020304" pitchFamily="18" charset="0"/>
                          <a:cs typeface="Times New Roman" panose="02020603050405020304" pitchFamily="18" charset="0"/>
                        </a:rPr>
                        <a:t>2018 </a:t>
                      </a:r>
                      <a:r>
                        <a:rPr lang="kk-KZ" sz="1600" dirty="0">
                          <a:effectLst/>
                          <a:latin typeface="Times New Roman" panose="02020603050405020304" pitchFamily="18" charset="0"/>
                          <a:cs typeface="Times New Roman" panose="02020603050405020304" pitchFamily="18" charset="0"/>
                        </a:rPr>
                        <a:t>ж</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r>
              <a:tr h="258664">
                <a:tc gridSpan="2">
                  <a:txBody>
                    <a:bodyPr/>
                    <a:lstStyle/>
                    <a:p>
                      <a:pPr>
                        <a:lnSpc>
                          <a:spcPct val="115000"/>
                        </a:lnSpc>
                        <a:spcAft>
                          <a:spcPts val="0"/>
                        </a:spcAft>
                      </a:pPr>
                      <a:r>
                        <a:rPr lang="kk-KZ" sz="1600" dirty="0">
                          <a:effectLst/>
                          <a:latin typeface="Times New Roman" panose="02020603050405020304" pitchFamily="18" charset="0"/>
                          <a:cs typeface="Times New Roman" panose="02020603050405020304" pitchFamily="18" charset="0"/>
                        </a:rPr>
                        <a:t>АҚШ</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10,9</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АҚШ</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71,5</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Қытай</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83,7</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Канада</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5,4</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Жапония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28,1</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АҚШ</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72,1</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Ұлыбрит.</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1,9</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Канада</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16,5</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Жапония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26,2</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258664">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КСРО</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1,2</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dirty="0">
                          <a:effectLst/>
                          <a:latin typeface="Times New Roman" panose="02020603050405020304" pitchFamily="18" charset="0"/>
                          <a:cs typeface="Times New Roman" panose="02020603050405020304" pitchFamily="18" charset="0"/>
                        </a:rPr>
                        <a:t>Қытай</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13,7</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ГФР</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22,8</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ГФР</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1,1</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dirty="0">
                          <a:effectLst/>
                          <a:latin typeface="Times New Roman" panose="02020603050405020304" pitchFamily="18" charset="0"/>
                          <a:cs typeface="Times New Roman" panose="02020603050405020304" pitchFamily="18" charset="0"/>
                        </a:rPr>
                        <a:t>ГФР</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13,0</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Финляндия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13,3</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Франция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1,1</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КСРО</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9,9</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Канада</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12,8</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Швеция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1,0</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Финляндия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8,9</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Швеция</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11,9</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Жапония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0,7</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Швеция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8,4</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Коре</a:t>
                      </a:r>
                      <a:r>
                        <a:rPr lang="kk-KZ" sz="1600" dirty="0">
                          <a:effectLst/>
                          <a:latin typeface="Times New Roman" panose="02020603050405020304" pitchFamily="18" charset="0"/>
                          <a:cs typeface="Times New Roman" panose="02020603050405020304" pitchFamily="18" charset="0"/>
                        </a:rPr>
                        <a:t>й</a:t>
                      </a:r>
                      <a:r>
                        <a:rPr lang="ru-RU" sz="1600" dirty="0">
                          <a:effectLst/>
                          <a:latin typeface="Times New Roman" panose="02020603050405020304" pitchFamily="18" charset="0"/>
                          <a:cs typeface="Times New Roman" panose="02020603050405020304" pitchFamily="18" charset="0"/>
                        </a:rPr>
                        <a:t> </a:t>
                      </a:r>
                      <a:r>
                        <a:rPr lang="ru-RU" sz="1600" dirty="0" err="1">
                          <a:effectLst/>
                          <a:latin typeface="Times New Roman" panose="02020603050405020304" pitchFamily="18" charset="0"/>
                          <a:cs typeface="Times New Roman" panose="02020603050405020304" pitchFamily="18" charset="0"/>
                        </a:rPr>
                        <a:t>Респ</a:t>
                      </a:r>
                      <a:r>
                        <a:rPr lang="kk-KZ"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10,5</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Финляндия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0,6</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Франция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7,1</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Франция</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9,4</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r>
              <a:tr h="517329">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Италия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0,5</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Италия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5,7</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Бразилия</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9,4</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r>
              <a:tr h="258664">
                <a:tc gridSpan="2">
                  <a:txBody>
                    <a:bodyPr/>
                    <a:lstStyle/>
                    <a:p>
                      <a:pPr>
                        <a:lnSpc>
                          <a:spcPct val="115000"/>
                        </a:lnSpc>
                        <a:spcAft>
                          <a:spcPts val="0"/>
                        </a:spcAft>
                      </a:pPr>
                      <a:r>
                        <a:rPr lang="kk-KZ" sz="1600">
                          <a:effectLst/>
                          <a:latin typeface="Times New Roman" panose="02020603050405020304" pitchFamily="18" charset="0"/>
                          <a:cs typeface="Times New Roman" panose="02020603050405020304" pitchFamily="18" charset="0"/>
                        </a:rPr>
                        <a:t>Барлығы</a:t>
                      </a:r>
                      <a:r>
                        <a:rPr lang="ru-RU" sz="1600">
                          <a:effectLst/>
                          <a:latin typeface="Times New Roman" panose="02020603050405020304" pitchFamily="18" charset="0"/>
                          <a:cs typeface="Times New Roman" panose="02020603050405020304" pitchFamily="18" charset="0"/>
                        </a:rPr>
                        <a:t>:</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28,0</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indent="450215">
                        <a:lnSpc>
                          <a:spcPct val="115000"/>
                        </a:lnSpc>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240,0</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gridSpan="2">
                  <a:txBody>
                    <a:bodyPr/>
                    <a:lstStyle/>
                    <a:p>
                      <a:pPr indent="450215">
                        <a:lnSpc>
                          <a:spcPct val="115000"/>
                        </a:lnSpc>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372,9</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r>
              <a:tr h="258664">
                <a:tc gridSpan="11">
                  <a:txBody>
                    <a:bodyPr/>
                    <a:lstStyle/>
                    <a:p>
                      <a:pPr indent="450215">
                        <a:lnSpc>
                          <a:spcPct val="115000"/>
                        </a:lnSpc>
                        <a:spcAft>
                          <a:spcPts val="0"/>
                        </a:spcAft>
                      </a:pPr>
                      <a:r>
                        <a:rPr lang="kk-KZ" sz="1600" dirty="0">
                          <a:effectLst/>
                          <a:latin typeface="Times New Roman" panose="02020603050405020304" pitchFamily="18" charset="0"/>
                          <a:cs typeface="Times New Roman" panose="02020603050405020304" pitchFamily="18" charset="0"/>
                        </a:rPr>
                        <a:t>Алғышқы 10 елдің әлемдік өндірістегі үлесі</a:t>
                      </a:r>
                      <a:r>
                        <a:rPr lang="ru-RU" sz="1600" dirty="0">
                          <a:effectLst/>
                          <a:latin typeface="Times New Roman" panose="02020603050405020304" pitchFamily="18" charset="0"/>
                          <a:cs typeface="Times New Roman" panose="02020603050405020304" pitchFamily="18" charset="0"/>
                        </a:rPr>
                        <a:t>:</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58664">
                <a:tc>
                  <a:txBody>
                    <a:bodyPr/>
                    <a:lstStyle/>
                    <a:p>
                      <a:pPr indent="450215">
                        <a:lnSpc>
                          <a:spcPct val="115000"/>
                        </a:lnSpc>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85</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nchor="b"/>
                </a:tc>
                <a:tc hMerge="1">
                  <a:txBody>
                    <a:bodyPr/>
                    <a:lstStyle/>
                    <a:p>
                      <a:endParaRPr lang="ru-RU"/>
                    </a:p>
                  </a:txBody>
                  <a:tcPr/>
                </a:tc>
                <a:tc gridSpan="2">
                  <a:txBody>
                    <a:bodyPr/>
                    <a:lstStyle/>
                    <a:p>
                      <a:pPr indent="450215">
                        <a:lnSpc>
                          <a:spcPct val="115000"/>
                        </a:lnSpc>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nchor="b"/>
                </a:tc>
                <a:tc hMerge="1">
                  <a:txBody>
                    <a:bodyPr/>
                    <a:lstStyle/>
                    <a:p>
                      <a:endParaRPr lang="ru-RU"/>
                    </a:p>
                  </a:txBody>
                  <a:tcPr/>
                </a:tc>
                <a:tc gridSpan="2">
                  <a:txBody>
                    <a:bodyPr/>
                    <a:lstStyle/>
                    <a:p>
                      <a:pPr>
                        <a:lnSpc>
                          <a:spcPct val="115000"/>
                        </a:lnSpc>
                        <a:spcAft>
                          <a:spcPts val="0"/>
                        </a:spcAft>
                      </a:pPr>
                      <a:r>
                        <a:rPr lang="ru-RU" sz="1600">
                          <a:effectLst/>
                          <a:latin typeface="Times New Roman" panose="02020603050405020304" pitchFamily="18" charset="0"/>
                          <a:cs typeface="Times New Roman" panose="02020603050405020304" pitchFamily="18" charset="0"/>
                        </a:rPr>
                        <a:t>76</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nchor="b"/>
                </a:tc>
                <a:tc hMerge="1">
                  <a:txBody>
                    <a:bodyPr/>
                    <a:lstStyle/>
                    <a:p>
                      <a:endParaRPr lang="ru-RU"/>
                    </a:p>
                  </a:txBody>
                  <a:tcPr/>
                </a:tc>
                <a:tc gridSpan="2">
                  <a:txBody>
                    <a:bodyPr/>
                    <a:lstStyle/>
                    <a:p>
                      <a:pPr indent="450215">
                        <a:lnSpc>
                          <a:spcPct val="115000"/>
                        </a:lnSpc>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4168" marR="64168" marT="0" marB="0" anchor="b"/>
                </a:tc>
                <a:tc hMerge="1">
                  <a:txBody>
                    <a:bodyPr/>
                    <a:lstStyle/>
                    <a:p>
                      <a:endParaRPr lang="ru-RU"/>
                    </a:p>
                  </a:txBody>
                  <a:tcPr/>
                </a:tc>
                <a:tc gridSpan="2">
                  <a:txBody>
                    <a:bodyPr/>
                    <a:lstStyle/>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73</a:t>
                      </a:r>
                      <a:endParaRPr lang="ru-RU" sz="1600" dirty="0">
                        <a:effectLst/>
                        <a:latin typeface="Times New Roman" panose="02020603050405020304" pitchFamily="18" charset="0"/>
                        <a:ea typeface="Times New Roman"/>
                        <a:cs typeface="Times New Roman" panose="02020603050405020304" pitchFamily="18" charset="0"/>
                      </a:endParaRPr>
                    </a:p>
                  </a:txBody>
                  <a:tcPr marL="64168" marR="64168" marT="0" marB="0" anchor="b"/>
                </a:tc>
                <a:tc hMerge="1">
                  <a:txBody>
                    <a:bodyPr/>
                    <a:lstStyle/>
                    <a:p>
                      <a:endParaRPr lang="ru-RU"/>
                    </a:p>
                  </a:txBody>
                  <a:tcPr/>
                </a:tc>
              </a:tr>
            </a:tbl>
          </a:graphicData>
        </a:graphic>
      </p:graphicFrame>
    </p:spTree>
    <p:extLst>
      <p:ext uri="{BB962C8B-B14F-4D97-AF65-F5344CB8AC3E}">
        <p14:creationId xmlns:p14="http://schemas.microsoft.com/office/powerpoint/2010/main" val="1448720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Целлюлоза-қағаз өнеркәсiбiнде жекелеген елдер бойынша да және аймақтар бойынша да өзгерiске ұшырады. Қытайдағы ағаш материалдарының өндiрiс көлемдерi елдiң қажеттiктерiне байланысты бірнешеге ұлғайып,қағаз және қатырманың шығарылымы да </a:t>
            </a:r>
            <a:r>
              <a:rPr lang="kk-KZ" dirty="0" smtClean="0">
                <a:latin typeface="Times New Roman" panose="02020603050405020304" pitchFamily="18" charset="0"/>
                <a:cs typeface="Times New Roman" panose="02020603050405020304" pitchFamily="18" charset="0"/>
              </a:rPr>
              <a:t>үлкейдi.</a:t>
            </a:r>
          </a:p>
          <a:p>
            <a:r>
              <a:rPr lang="kk-KZ" dirty="0" smtClean="0">
                <a:latin typeface="Times New Roman" panose="02020603050405020304" pitchFamily="18" charset="0"/>
                <a:cs typeface="Times New Roman" panose="02020603050405020304" pitchFamily="18" charset="0"/>
              </a:rPr>
              <a:t>Қазiр </a:t>
            </a:r>
            <a:r>
              <a:rPr lang="kk-KZ" dirty="0">
                <a:latin typeface="Times New Roman" panose="02020603050405020304" pitchFamily="18" charset="0"/>
                <a:cs typeface="Times New Roman" panose="02020603050405020304" pitchFamily="18" charset="0"/>
              </a:rPr>
              <a:t>ҚХР - дүниежүзілiк жетекшi ел. Жапониядағы өндiрiс жылдам өсуде. Корей Республикасында, Тайландта, Индонезияда және басқа да Азия өлке елдерiнде қағаз өндiрiсi едәуiр өстi, бiрақ елеулi қысқарды, Азияның дүниежүзілiк өндiрiстегi дара салмағы осыған байланысты ұлғайды, ал бұрынғы жетекшi елдер - Солтүстік Америка және Батыс Еуропаның өнімінің көлемі бiртiндеп  қысқара бастады.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Дүниежүілік целлюлоза-қағаз өнеркәсібінің даму үрдісі болып макулатураның  қолдануының өсуі болып табылады және қайталама қатырманың өндірісі болып табылады. Саланың өнімінің өндірісіндегі макулатура шикізатының еншісінің үлкеюі, макулатураның жиынының көлемдерінің де үлкеюі де ескеріледі. </a:t>
            </a:r>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Макулатуралық</a:t>
            </a:r>
            <a:r>
              <a:rPr lang="kk-KZ" u="sng" dirty="0" smtClean="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қатырма өндірісінің максималды көлемі Батыс Еуропа және Оңтүстік-Шығыс Азия елдерінде қатырма осы елдерден Қытайға және  басқа елдерге экспортқа шығарылады. Қайталама қатырманың әлемдік өндірісі өсуде. Мамандар өндіріске деген сұраныстың көбеюін болжайды.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86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600" b="1" dirty="0">
                <a:solidFill>
                  <a:srgbClr val="FF0000"/>
                </a:solidFill>
                <a:latin typeface="Times New Roman" panose="02020603050405020304" pitchFamily="18" charset="0"/>
                <a:cs typeface="Times New Roman" panose="02020603050405020304" pitchFamily="18" charset="0"/>
              </a:rPr>
              <a:t>Салалық өнімдер әлемдік саудада</a:t>
            </a:r>
            <a:endParaRPr lang="ru-RU" sz="36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548680"/>
            <a:ext cx="9144000" cy="6309320"/>
          </a:xfrm>
        </p:spPr>
        <p:txBody>
          <a:bodyPr>
            <a:normAutofit fontScale="77500" lnSpcReduction="20000"/>
          </a:bodyPr>
          <a:lstStyle/>
          <a:p>
            <a:r>
              <a:rPr lang="kk-KZ" dirty="0">
                <a:latin typeface="Times New Roman" panose="02020603050405020304" pitchFamily="18" charset="0"/>
                <a:cs typeface="Times New Roman" panose="02020603050405020304" pitchFamily="18" charset="0"/>
              </a:rPr>
              <a:t>Орман және қағаз өнімінің барлық жағдайда үлкен аймақтарда және әлемдік үздік ондық елдері, басты экспорттаушылар мен импорттаушылар  болып бұрынғыша қалады. АҚШ – қайта өңделмеген және пиломатериалдың әлемдегі ең ірі экспорттаушысы болып табылады. Бірақ сонымен қатар бұл ел қағаз және фанераның ең көп көлемін импорттайды. Пиломатериал және қағаздың әлемдегі ең ірі экспорттаушысы – Канада. Батыс елдерінде орман өнімінің барлық түрлерін экспорттаушы Скандинавия елдері болып табылады.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ХІХ ғасырдың екінші жартысында орманға сұраныстың өсуі бұл елдің базарында Финляндияның қағаз өнімдері аймақта көп қолданылды. Норвегия орманға бай Швеция және Финляндия елдерімен бәсекелесіп, өте бағалы өнімдер ағаш үйіндісі, әртүрлі қатырма және қағаз сорттары целлюлоза арқылы өнеркәсібін біртіндеп қайта құра бастады.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Бұл өнiмнiң басым көпшiлiгi қазіргі уақытта экспортталады. Швеция экспорттының манызын  қағаз массалары құрайды, қағаз, қағаз өнiмдері және ағаш материалдары (өнiмнің 80% ЕО-қа шығарылады).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197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36712"/>
          </a:xfrm>
        </p:spPr>
        <p:txBody>
          <a:bodyPr>
            <a:normAutofit/>
          </a:bodyPr>
          <a:lstStyle/>
          <a:p>
            <a:r>
              <a:rPr lang="kk-KZ" sz="3600" b="1" dirty="0" smtClean="0">
                <a:solidFill>
                  <a:srgbClr val="FF0000"/>
                </a:solidFill>
                <a:latin typeface="Times New Roman" panose="02020603050405020304" pitchFamily="18" charset="0"/>
                <a:cs typeface="Times New Roman" panose="02020603050405020304" pitchFamily="18" charset="0"/>
              </a:rPr>
              <a:t>Жоспар</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124744"/>
            <a:ext cx="9144000" cy="5733256"/>
          </a:xfrm>
        </p:spPr>
        <p:txBody>
          <a:bodyPr/>
          <a:lstStyle/>
          <a:p>
            <a:r>
              <a:rPr lang="kk-KZ" b="1" dirty="0" smtClean="0">
                <a:solidFill>
                  <a:srgbClr val="FF0000"/>
                </a:solidFill>
                <a:latin typeface="Times New Roman" panose="02020603050405020304" pitchFamily="18" charset="0"/>
                <a:cs typeface="Times New Roman" panose="02020603050405020304" pitchFamily="18" charset="0"/>
              </a:rPr>
              <a:t>Кіріспе.</a:t>
            </a:r>
          </a:p>
          <a:p>
            <a:r>
              <a:rPr lang="kk-KZ" b="1" dirty="0" smtClean="0">
                <a:solidFill>
                  <a:srgbClr val="FF0000"/>
                </a:solidFill>
                <a:latin typeface="Times New Roman" panose="02020603050405020304" pitchFamily="18" charset="0"/>
                <a:cs typeface="Times New Roman" panose="02020603050405020304" pitchFamily="18" charset="0"/>
              </a:rPr>
              <a:t>Ағаш </a:t>
            </a:r>
            <a:r>
              <a:rPr lang="kk-KZ" b="1" dirty="0">
                <a:solidFill>
                  <a:srgbClr val="FF0000"/>
                </a:solidFill>
                <a:latin typeface="Times New Roman" panose="02020603050405020304" pitchFamily="18" charset="0"/>
                <a:cs typeface="Times New Roman" panose="02020603050405020304" pitchFamily="18" charset="0"/>
              </a:rPr>
              <a:t>дайындау және </a:t>
            </a:r>
            <a:r>
              <a:rPr lang="kk-KZ" b="1" dirty="0" smtClean="0">
                <a:solidFill>
                  <a:srgbClr val="FF0000"/>
                </a:solidFill>
                <a:latin typeface="Times New Roman" panose="02020603050405020304" pitchFamily="18" charset="0"/>
                <a:cs typeface="Times New Roman" panose="02020603050405020304" pitchFamily="18" charset="0"/>
              </a:rPr>
              <a:t>өңдеу.</a:t>
            </a:r>
          </a:p>
          <a:p>
            <a:r>
              <a:rPr lang="kk-KZ" b="1" dirty="0">
                <a:solidFill>
                  <a:srgbClr val="FF0000"/>
                </a:solidFill>
                <a:latin typeface="Times New Roman" panose="02020603050405020304" pitchFamily="18" charset="0"/>
                <a:cs typeface="Times New Roman" panose="02020603050405020304" pitchFamily="18" charset="0"/>
              </a:rPr>
              <a:t>Әлемнiң ағаш өңдеу </a:t>
            </a:r>
            <a:r>
              <a:rPr lang="kk-KZ" b="1" dirty="0" smtClean="0">
                <a:solidFill>
                  <a:srgbClr val="FF0000"/>
                </a:solidFill>
                <a:latin typeface="Times New Roman" panose="02020603050405020304" pitchFamily="18" charset="0"/>
                <a:cs typeface="Times New Roman" panose="02020603050405020304" pitchFamily="18" charset="0"/>
              </a:rPr>
              <a:t>өнеркәсiбi.</a:t>
            </a:r>
          </a:p>
          <a:p>
            <a:r>
              <a:rPr lang="kk-KZ" b="1" dirty="0">
                <a:solidFill>
                  <a:srgbClr val="FF0000"/>
                </a:solidFill>
                <a:latin typeface="Times New Roman" panose="02020603050405020304" pitchFamily="18" charset="0"/>
                <a:cs typeface="Times New Roman" panose="02020603050405020304" pitchFamily="18" charset="0"/>
              </a:rPr>
              <a:t>Целлюлоза-қағаз </a:t>
            </a:r>
            <a:r>
              <a:rPr lang="kk-KZ" b="1" dirty="0" smtClean="0">
                <a:solidFill>
                  <a:srgbClr val="FF0000"/>
                </a:solidFill>
                <a:latin typeface="Times New Roman" panose="02020603050405020304" pitchFamily="18" charset="0"/>
                <a:cs typeface="Times New Roman" panose="02020603050405020304" pitchFamily="18" charset="0"/>
              </a:rPr>
              <a:t>өнеркәсібі.</a:t>
            </a:r>
          </a:p>
          <a:p>
            <a:r>
              <a:rPr lang="kk-KZ" b="1" dirty="0">
                <a:solidFill>
                  <a:srgbClr val="FF0000"/>
                </a:solidFill>
                <a:latin typeface="Times New Roman" panose="02020603050405020304" pitchFamily="18" charset="0"/>
                <a:cs typeface="Times New Roman" panose="02020603050405020304" pitchFamily="18" charset="0"/>
              </a:rPr>
              <a:t>Салалық өнімдер әлемдік </a:t>
            </a:r>
            <a:r>
              <a:rPr lang="kk-KZ" b="1" dirty="0" smtClean="0">
                <a:solidFill>
                  <a:srgbClr val="FF0000"/>
                </a:solidFill>
                <a:latin typeface="Times New Roman" panose="02020603050405020304" pitchFamily="18" charset="0"/>
                <a:cs typeface="Times New Roman" panose="02020603050405020304" pitchFamily="18" charset="0"/>
              </a:rPr>
              <a:t>саудада.</a:t>
            </a:r>
          </a:p>
          <a:p>
            <a:r>
              <a:rPr lang="kk-KZ" b="1" dirty="0" smtClean="0">
                <a:solidFill>
                  <a:srgbClr val="FF0000"/>
                </a:solidFill>
                <a:latin typeface="Times New Roman" panose="02020603050405020304" pitchFamily="18" charset="0"/>
                <a:cs typeface="Times New Roman" panose="02020603050405020304" pitchFamily="18" charset="0"/>
              </a:rPr>
              <a:t>Қорытынды.</a:t>
            </a:r>
          </a:p>
          <a:p>
            <a:endParaRPr lang="ru-RU" dirty="0"/>
          </a:p>
        </p:txBody>
      </p:sp>
    </p:spTree>
    <p:extLst>
      <p:ext uri="{BB962C8B-B14F-4D97-AF65-F5344CB8AC3E}">
        <p14:creationId xmlns:p14="http://schemas.microsoft.com/office/powerpoint/2010/main" val="1789157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Саладағы Аустралия позициялары соңғы жылдары күшейдi. Аустралиядағы целлюлоза-қағаз өнеркәсiбiнің шикiзаттың экспорты АҚШ және Канадалықтан экспорттан асты. Жапония орман және ағаш өңдейтiн өнеркәсiп түрлердiң көпшiлiгiнiң өндiрiсi бойынша өте биiк позицияда  орналасқанына қарамастан (әлемдегi 2-4 орын), саланың өнiмiн көбiсін тұтынады.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Дамушы елдердiң (Бразилия, Папуа-Жаңа Гвинея тағы басқалар, Нигерия, Индонезия, Малайзия) саланың өнiмiнің экспорты тез тенденцияда дамып келеді. Қымбат бағалы ағаштар (ағаштың бағалы жыныстары) түрлi түстi ағаштар жиhаз өнеркәсiбiнде және ғимараттардың iшкi әрлеуi үшiн қолданылады.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Ағаш, ағаш өндеу целлюлоза-қағаз өнеркәсiбі Ресей үшiн ағаштың мол қорлары және қорлардың кең аймақта таратуымен шартталады. Бірақ қолданылатын ормандар көбісі сiбiрде, қиыр шығыс және бiр бөлiгiгі Еуропалық Ресейдiң солтүстiгiнде орналастырған, яғни қол жетпейтiн аудандарда, яғни көбінесе жол тарабынан алыста болады.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179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Ресей экономикасындағы басылу орман және целлюлоза-қағаз өнеркәсiптiң өнiмiнiң өндiрiс көлемiнде де айтылды (3-5 есе кішірейді). Ормандарды шабу жалғасып келеді. Өнiм көп көлемде экспортқа түседi. Ресей орман қорларының сонша байлығымен өңделмеген ағаштың экспортшысы ғана емес, өңдеген ағаш өнiмiнiң көп түрлерiнiң iрi экспортшысы, қағаз және қатырма да ірі экспорттаушысы болар едi.</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Қорытындысында тағы бiр рет келесілерді атап өтейік. Адам ормандарды бiрнеше мыңжылдықтар бойы пайдаланады. Ғаламшарда ормандардың ауданының қысқартуы көп ғасырлардың бойысында iс жүзiнде адам баласының өрлеуiне кедергi келтiрмедi. Бірақ бұл үрдістiң жақында уақытынан әлемнiң көп елдерiнiң экономикалық және экологиялық күйiнде бiлiне бастады. Жер бетінің аумғының 30% орман болғанымен жабайы орман шабу мен орманды қалпына келтіру жұмыстары адамдар болашағы үшін өте қажет.</a:t>
            </a:r>
            <a:endParaRPr lang="ru-RU"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Ағаш жоғары сапалы құрылыс материалы</a:t>
            </a:r>
            <a:r>
              <a:rPr lang="kk-KZ" dirty="0">
                <a:latin typeface="Times New Roman" panose="02020603050405020304" pitchFamily="18" charset="0"/>
                <a:cs typeface="Times New Roman" panose="02020603050405020304" pitchFamily="18" charset="0"/>
              </a:rPr>
              <a:t>. Ағаштардың әр түрінен жиһаздар ойыншықтар, қағаз, қарындаш, сіріңке т.б. дайындайды. Орман өнеркәсібінің дамуында басты назарды өңдеу, қуатты ағаш өңдейтін кәсіпорындардың жасауы ғаламшардың орман қорларын қорғауға және қалпына келтіруге аудару керек.</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8575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rmAutofit fontScale="90000"/>
          </a:bodyPr>
          <a:lstStyle/>
          <a:p>
            <a:r>
              <a:rPr lang="kk-KZ" sz="3600" b="1" dirty="0" smtClean="0">
                <a:solidFill>
                  <a:srgbClr val="FF0000"/>
                </a:solidFill>
                <a:latin typeface="Times New Roman" panose="02020603050405020304" pitchFamily="18" charset="0"/>
                <a:cs typeface="Times New Roman" panose="02020603050405020304" pitchFamily="18" charset="0"/>
              </a:rPr>
              <a:t>Кіріспе</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fontScale="62500" lnSpcReduction="20000"/>
          </a:bodyPr>
          <a:lstStyle/>
          <a:p>
            <a:r>
              <a:rPr lang="ru-RU" b="1"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табиғи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өсімдіктер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жамылғысының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типі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бір-біріне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бірнеше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түрлері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табиғи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кешен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өсуіне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мәңгі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қылқанды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ақшыл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қылқанды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күңгірт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қылқанды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тропиктік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муссондық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мангрлық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бөледі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Орманның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физикалық-географиялық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өсімдіктердің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биологиялық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ерекшеліктеріне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топырақ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түзілуіне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климатқа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ылғал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айналу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әсері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тропосферамен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өзара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әрекетте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 да, оттек пен </a:t>
            </a:r>
            <a:r>
              <a:rPr lang="ru-RU" dirty="0" err="1">
                <a:latin typeface="Times New Roman" panose="02020603050405020304" pitchFamily="18" charset="0"/>
                <a:cs typeface="Times New Roman" panose="02020603050405020304" pitchFamily="18" charset="0"/>
              </a:rPr>
              <a:t>көміртектің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алмасу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атмосферадағы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оттектің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шамамен</a:t>
            </a:r>
            <a:r>
              <a:rPr lang="ru-RU" dirty="0">
                <a:latin typeface="Times New Roman" panose="02020603050405020304" pitchFamily="18" charset="0"/>
                <a:cs typeface="Times New Roman" panose="02020603050405020304" pitchFamily="18" charset="0"/>
              </a:rPr>
              <a:t> 50%-</a:t>
            </a:r>
            <a:r>
              <a:rPr lang="ru-RU" dirty="0" err="1">
                <a:latin typeface="Times New Roman" panose="02020603050405020304" pitchFamily="18" charset="0"/>
                <a:cs typeface="Times New Roman" panose="02020603050405020304" pitchFamily="18" charset="0"/>
              </a:rPr>
              <a:t>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өндейді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Құрлықтың</a:t>
            </a:r>
            <a:r>
              <a:rPr lang="ru-RU" dirty="0">
                <a:latin typeface="Times New Roman" panose="02020603050405020304" pitchFamily="18" charset="0"/>
                <a:cs typeface="Times New Roman" panose="02020603050405020304" pitchFamily="18" charset="0"/>
              </a:rPr>
              <a:t> 27%-</a:t>
            </a:r>
            <a:r>
              <a:rPr lang="ru-RU" dirty="0" err="1">
                <a:latin typeface="Times New Roman" panose="02020603050405020304" pitchFamily="18" charset="0"/>
                <a:cs typeface="Times New Roman" panose="02020603050405020304" pitchFamily="18" charset="0"/>
              </a:rPr>
              <a:t>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астамын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географиялық</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ландшафт</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элементі</a:t>
            </a:r>
            <a:r>
              <a:rPr lang="ru-RU" dirty="0" smtClean="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Қазіргі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дүние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аумағы</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3 млрд. га-дан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яғни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дүние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жүзінің</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27 – 28%-н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Өкінішке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адамзат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қоғамы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тарихында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бүкіл</a:t>
            </a:r>
            <a:r>
              <a:rPr lang="ru-RU" dirty="0">
                <a:latin typeface="Times New Roman" panose="02020603050405020304" pitchFamily="18" charset="0"/>
                <a:cs typeface="Times New Roman" panose="02020603050405020304" pitchFamily="18" charset="0"/>
              </a:rPr>
              <a:t> О-</a:t>
            </a:r>
            <a:r>
              <a:rPr lang="ru-RU" dirty="0" err="1">
                <a:latin typeface="Times New Roman" panose="02020603050405020304" pitchFamily="18" charset="0"/>
                <a:cs typeface="Times New Roman" panose="02020603050405020304" pitchFamily="18" charset="0"/>
              </a:rPr>
              <a:t>ның</a:t>
            </a:r>
            <a:r>
              <a:rPr lang="ru-RU" dirty="0">
                <a:latin typeface="Times New Roman" panose="02020603050405020304" pitchFamily="18" charset="0"/>
                <a:cs typeface="Times New Roman" panose="02020603050405020304" pitchFamily="18" charset="0"/>
              </a:rPr>
              <a:t> 2/3 </a:t>
            </a:r>
            <a:r>
              <a:rPr lang="ru-RU" dirty="0" err="1">
                <a:latin typeface="Times New Roman" panose="02020603050405020304" pitchFamily="18" charset="0"/>
                <a:cs typeface="Times New Roman" panose="02020603050405020304" pitchFamily="18" charset="0"/>
              </a:rPr>
              <a:t>бөлігін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жойған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бетінің</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75%-н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кеміген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Әлемдегі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негізінен</a:t>
            </a:r>
            <a:r>
              <a:rPr lang="ru-RU" dirty="0">
                <a:latin typeface="Times New Roman" panose="02020603050405020304" pitchFamily="18" charset="0"/>
                <a:cs typeface="Times New Roman" panose="02020603050405020304" pitchFamily="18" charset="0"/>
              </a:rPr>
              <a:t> 5 </a:t>
            </a:r>
            <a:r>
              <a:rPr lang="ru-RU" dirty="0" err="1">
                <a:latin typeface="Times New Roman" panose="02020603050405020304" pitchFamily="18" charset="0"/>
                <a:cs typeface="Times New Roman" panose="02020603050405020304" pitchFamily="18" charset="0"/>
              </a:rPr>
              <a:t>белдемде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өседі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белдемдері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Жалпы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Ораманның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таралуындағы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заңдылық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қылқан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қоңыржай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аймақтарда</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қылқан</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майда</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аралас</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негізінен</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ірі</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жапырақты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өседі</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7569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0688"/>
          </a:xfrm>
        </p:spPr>
        <p:txBody>
          <a:bodyPr>
            <a:normAutofit fontScale="90000"/>
          </a:bodyPr>
          <a:lstStyle/>
          <a:p>
            <a:r>
              <a:rPr lang="kk-KZ" sz="3600" b="1" dirty="0" smtClean="0">
                <a:solidFill>
                  <a:srgbClr val="FF0000"/>
                </a:solidFill>
                <a:latin typeface="Times New Roman" panose="02020603050405020304" pitchFamily="18" charset="0"/>
                <a:cs typeface="Times New Roman" panose="02020603050405020304" pitchFamily="18" charset="0"/>
              </a:rPr>
              <a:t>Ағаш дайындау және өңдеу</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fontScale="70000" lnSpcReduction="20000"/>
          </a:bodyPr>
          <a:lstStyle/>
          <a:p>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дайындау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өнеркәсібі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халық</a:t>
            </a:r>
            <a:r>
              <a:rPr lang="en-US"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шаруашылығының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қамтиды</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құрылыс</a:t>
            </a:r>
            <a:r>
              <a:rPr lang="ru-RU" dirty="0">
                <a:latin typeface="Times New Roman" panose="02020603050405020304" pitchFamily="18" charset="0"/>
                <a:cs typeface="Times New Roman" panose="02020603050405020304" pitchFamily="18" charset="0"/>
              </a:rPr>
              <a:t> материалы</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жиһаз</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целлюлоза</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қағаз</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картон </a:t>
            </a:r>
            <a:r>
              <a:rPr lang="ru-RU" dirty="0" err="1">
                <a:latin typeface="Times New Roman" panose="02020603050405020304" pitchFamily="18" charset="0"/>
                <a:cs typeface="Times New Roman" panose="02020603050405020304" pitchFamily="18" charset="0"/>
              </a:rPr>
              <a:t>жасауда</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талшық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алуда</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пластмасса</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этил</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метил </a:t>
            </a:r>
            <a:r>
              <a:rPr lang="ru-RU" dirty="0" err="1">
                <a:latin typeface="Times New Roman" panose="02020603050405020304" pitchFamily="18" charset="0"/>
                <a:cs typeface="Times New Roman" panose="02020603050405020304" pitchFamily="18" charset="0"/>
              </a:rPr>
              <a:t>спиртін</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уксус </a:t>
            </a:r>
            <a:r>
              <a:rPr lang="ru-RU" dirty="0" err="1">
                <a:latin typeface="Times New Roman" panose="02020603050405020304" pitchFamily="18" charset="0"/>
                <a:cs typeface="Times New Roman" panose="02020603050405020304" pitchFamily="18" charset="0"/>
              </a:rPr>
              <a:t>қышқылын</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скипидар т</a:t>
            </a:r>
            <a:r>
              <a:rPr lang="en-U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б</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дайындаудың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химиялық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жолдары</a:t>
            </a:r>
            <a:r>
              <a:rPr lang="ru-RU" dirty="0">
                <a:latin typeface="Times New Roman" panose="02020603050405020304" pitchFamily="18" charset="0"/>
                <a:cs typeface="Times New Roman" panose="02020603050405020304" pitchFamily="18" charset="0"/>
              </a:rPr>
              <a:t> бар</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Елдер арасындағы iрi ормандар мен алқаптар Ресей (16%), Бразилия (7%), Канада, АҚШ, Қытай, Индонезия және кейбiр басқа мемлекеттердi алады. Ормандар әлемiндегi аудан тек қана өткен 200 жылда 2 есе қысқарды және қысқару жалғасуда. Әлем бойынша ормандардың (БҰҰ-ның азық-түлiк және ауылшаруашылық ұйымы), ауданы негiзiнен 10 миллион га-ға дерлiк жыл сайын қысқаруда. Мұндай екпiнмен ормандардың жойылуы дүниежүзi үшiн апатты зардабын тигізеді, атмосфераға оттектiң түсуiн қысқартады.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Ғаламшардағы орман қорлары. Ормандардың ең үлкен ауданы Азияда және Оңтүстiк Америкада сақталған. Канада, АҚШ, Ресей, Бразилия, Канада, АҚШ, Қытай, Индонезия, Колумбия, Үндістан аумақтары орманға бай. Орманның алып жатқан көрсеткiшi бойынша Финляндия, Швеция Малайзия, Жапония, Мьянма, Индонезия, Эквадор, (60%) Лаос Гвиана, (елдiң 90%) Суринам, Гайана, (80%-дан астам) және т.б.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5961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92500" lnSpcReduction="20000"/>
          </a:bodyPr>
          <a:lstStyle/>
          <a:p>
            <a:endParaRPr lang="kk-KZ" dirty="0" smtClean="0"/>
          </a:p>
          <a:p>
            <a:r>
              <a:rPr lang="kk-KZ" dirty="0" smtClean="0">
                <a:latin typeface="Times New Roman" panose="02020603050405020304" pitchFamily="18" charset="0"/>
                <a:cs typeface="Times New Roman" panose="02020603050405020304" pitchFamily="18" charset="0"/>
              </a:rPr>
              <a:t>Ормандардың </a:t>
            </a:r>
            <a:r>
              <a:rPr lang="kk-KZ" dirty="0">
                <a:latin typeface="Times New Roman" panose="02020603050405020304" pitchFamily="18" charset="0"/>
                <a:cs typeface="Times New Roman" panose="02020603050405020304" pitchFamily="18" charset="0"/>
              </a:rPr>
              <a:t>кең көлемдегi алаптары тропикалық ормандар және қоңыржай климат ормандарының табиғи аймақтарында орналасқан. Iс жүзiнде ормансыз мемлекеттерге Бахрейн, Катар, Ливия, Чад, Мысыр, БАӘ жатады. Әлемнiң орман байлығы ұлы, бiрақ шексiз емес. Ғаламшардың орман қоры бiр қалыпты болып бөлiнбеген. </a:t>
            </a:r>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Кейінгі </a:t>
            </a:r>
            <a:r>
              <a:rPr lang="kk-KZ" dirty="0">
                <a:latin typeface="Times New Roman" panose="02020603050405020304" pitchFamily="18" charset="0"/>
                <a:cs typeface="Times New Roman" panose="02020603050405020304" pitchFamily="18" charset="0"/>
              </a:rPr>
              <a:t>жылдары солтүстiк орманы қарқынды жоюларға душар болды, бiрақ оларда содан соң орман жамылғысы үлкен дәрежеде қалпына келтiрілген. Биосфераның сақтауының үкiмет бағдарламалары жүргiзiлетiн кейбiр дамыған елдерде ағаштың өсуi, оны кесудің көлемін жоғарылатты. Оның жойылуына кей елдердегі қышқыл жауындар әсер етуде. Мамандардың бағасы бойынша, бұзылған ормандардың жалпы ауданы 30 млн га құрайды.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00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kk-KZ" sz="3200" b="1" dirty="0">
                <a:solidFill>
                  <a:srgbClr val="FF0000"/>
                </a:solidFill>
                <a:latin typeface="Times New Roman" panose="02020603050405020304" pitchFamily="18" charset="0"/>
                <a:cs typeface="Times New Roman" panose="02020603050405020304" pitchFamily="18" charset="0"/>
              </a:rPr>
              <a:t>Әлемнiң ағаш өңдеу өнеркәсiбi</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Ағашты (шығару) дүниежүзі бойынша жыл сайын өсіп келеді. Егерде 1965 ж. салыстырсақ, 2000 ж. оның көлемі ұлғайды. Ағашты шығару бойынша көшбасшы елдерге АҚШ, Үндістан, Қытай, Бразилия, Ресей, Индонезия, Канада жатқызылады. Ағаштың өзі өте маңызды құрылыс материалы боп табылады, одан жоғары сапалы жиһаздар, ойыншықтар, қағаз-қарындаш, сіріңке жасайды. Болашақта оның дамуына кешенді түрде қарау керек.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Ағашты өңдеу елдерінде оны дайындаудың да үлесі жоғары. Мысалы, АҚШ, Канада, Қытай, Бразилия, ГФР, Ресей, Швеция. Елдердiң озып келе жатқан тобына ағаш тақталарын өндiру бойынша Қытай кiредi, АҚШ, ГФР, Малайзия, Канада, Ресей, Бразилия жол бере шығады тағы басқалар тек қана мерзiмге ағаш-жоңқалы Қытай тақталарын өндiрiс бойынша өндiрiстiң көлемiн 1990 жылдан 2000 жылға дейiн үлкейттi 10 есе бетер көп, ал Ресей өз өндiрiсi 4 есе дерлiк қысқартты.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17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Орман шаруашылығының маңыздылығы ағаштың жəне ағаштан жасалған  бұйымдардың шаруашылықта жəне адамның күнделікті өмірінде атқаратын рөлімен  анықталады. Сонымен қатар, орман шаруашылығының дамуы орман ресурстарының байлығына да тікелей байланысты.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Орман ресурстары жер ғаламшарында біркелкі таралмағанымен ерекшеленеді, ал оларды шаруашылыққа есепсіз, тиімсіз пайдалану табиғатқа үлкен кері əсерін тигізеді.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Орман шаруашылығының салалық құрамына келетін болсақ, олар біріншіден, өте күрделі, бірақ, бір-бірімен тығыз байланысты екенін көреміз. Сондықтан, көп жағдайда орман өнеркəсібін орман шаруашылығының кешені деп те атайды. Олай деп аталуының да өзінше жөні бар, себебі, орман шаруашылығының кешенінің барлық салаларында оның негізгі, бастапқы шикізаты ретінде тек ағаш пайдаланылады. Орман кешені салаларының бір-бірінен айырмашылығы тек ағашты өңдеу ерекшеліктерінің технологиясымен жəне шығаратын өнімдердің атқаратын қызметтерінің өзгешелігімен сипатталады. </a:t>
            </a:r>
            <a:r>
              <a:rPr lang="ru-RU" dirty="0" err="1">
                <a:latin typeface="Times New Roman" panose="02020603050405020304" pitchFamily="18" charset="0"/>
                <a:cs typeface="Times New Roman" panose="02020603050405020304" pitchFamily="18" charset="0"/>
              </a:rPr>
              <a:t>Орман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шаруашылығында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технологиялардың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ерекшелігіне</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байланысты</a:t>
            </a:r>
            <a:r>
              <a:rPr lang="ru-RU" dirty="0">
                <a:latin typeface="Times New Roman" panose="02020603050405020304" pitchFamily="18" charset="0"/>
                <a:cs typeface="Times New Roman" panose="02020603050405020304" pitchFamily="18" charset="0"/>
              </a:rPr>
              <a:t>.</a:t>
            </a:r>
          </a:p>
          <a:p>
            <a:r>
              <a:rPr lang="kk-KZ" dirty="0">
                <a:latin typeface="Times New Roman" panose="02020603050405020304" pitchFamily="18" charset="0"/>
                <a:cs typeface="Times New Roman" panose="02020603050405020304" pitchFamily="18" charset="0"/>
              </a:rPr>
              <a:t>Орман шаруашылығы ағаш өңдеу өнеркəсібінің үшінші бір саласы ол – ағашты  химиялық жəне химиялық – механикалық жолмен өңдеу жатады. Бұл салаға </a:t>
            </a:r>
            <a:r>
              <a:rPr lang="kk-KZ" i="1" dirty="0">
                <a:latin typeface="Times New Roman" panose="02020603050405020304" pitchFamily="18" charset="0"/>
                <a:cs typeface="Times New Roman" panose="02020603050405020304" pitchFamily="18" charset="0"/>
              </a:rPr>
              <a:t>целлюлоза, қағаз өнеркəсібі</a:t>
            </a:r>
            <a:r>
              <a:rPr lang="kk-KZ" dirty="0">
                <a:latin typeface="Times New Roman" panose="02020603050405020304" pitchFamily="18" charset="0"/>
                <a:cs typeface="Times New Roman" panose="02020603050405020304" pitchFamily="18" charset="0"/>
              </a:rPr>
              <a:t> де жатады. Осы орман кешенінің салалары дүниежүзілік шаруашылықтың дамуында белгілі рөл атқарады, бірақ оның əртүрлі салаларының рөлі уақыттың озуына байланысты əрқилы болып өзгеріп отырады. Осы өзгерістерге байланысты олардың географиялық орналасуларында да бірқатар өзгерістер болып </a:t>
            </a:r>
            <a:r>
              <a:rPr lang="kk-KZ" dirty="0" smtClean="0">
                <a:latin typeface="Times New Roman" panose="02020603050405020304" pitchFamily="18" charset="0"/>
                <a:cs typeface="Times New Roman" panose="02020603050405020304" pitchFamily="18" charset="0"/>
              </a:rPr>
              <a:t>тұрады.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09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036496"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Олар мыналар: орман ағаштарын əсіресе көп мөлшерде кесу, оңтүстік белдеулерде орналасқан дамушы елдерге қарай көшті. Керісінше солтүстік белдеулерде орналасқан дамыған елдерде ағаш кесу көп кеми бастады. Оны мынадай фактілермен дəлелдеуге болады: орманда ағаш кесуден алғашқы он мемлекетке келетін болсақ, бұдан бар жоғы 15-20 жыл бұрын алдыңғы қатарда АҚШ, Ресей, Канада, Финляндия, Швеция тұратын болса, қазіргі кезде осы топқа Қытай (ол қазір 2-ші орынға шықты), Үндістан, Индонезия, Нигерия қосылды, олардың артынша келе жатқан елдердің ішінде Малайзия, Эфиопия. Осы орманда кесілген, бірақ өңделмеген домалақ діңгектерде экспортқа шығарудан да оңтүстік белдеудің елдері алға шықты. Олар: Индонезия, Бразилия, Малайзия. Осы мəліметтерге сүйене отырып мынадай қорытынды жасауға болады. </a:t>
            </a:r>
            <a:r>
              <a:rPr lang="ru-RU" dirty="0" err="1">
                <a:latin typeface="Times New Roman" panose="02020603050405020304" pitchFamily="18" charset="0"/>
                <a:cs typeface="Times New Roman" panose="02020603050405020304" pitchFamily="18" charset="0"/>
              </a:rPr>
              <a:t>Қазіргі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өнеркəсібінең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қолайлы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отырды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Ал </a:t>
            </a:r>
            <a:r>
              <a:rPr lang="ru-RU" dirty="0" err="1">
                <a:latin typeface="Times New Roman" panose="02020603050405020304" pitchFamily="18" charset="0"/>
                <a:cs typeface="Times New Roman" panose="02020603050405020304" pitchFamily="18" charset="0"/>
              </a:rPr>
              <a:t>шындығына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болсақ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шаруашылықтың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жүзіндегі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себебі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кесілген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көбі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өнеркəсіпте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құрылыста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іс-жүзінде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пайдаланылады</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дамушы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кесілген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Сондықтан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орманда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кесілген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бəрін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топқа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қарастырады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Өндірістік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өнеркəсіптік</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Отынға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жағатын</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80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ru-RU" dirty="0" err="1">
                <a:latin typeface="Times New Roman" panose="02020603050405020304" pitchFamily="18" charset="0"/>
                <a:cs typeface="Times New Roman" panose="02020603050405020304" pitchFamily="18" charset="0"/>
              </a:rPr>
              <a:t>Экономикасы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шикізаттар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құрамында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Канадада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3%, </a:t>
            </a:r>
            <a:r>
              <a:rPr lang="ru-RU" dirty="0" err="1">
                <a:latin typeface="Times New Roman" panose="02020603050405020304" pitchFamily="18" charset="0"/>
                <a:cs typeface="Times New Roman" panose="02020603050405020304" pitchFamily="18" charset="0"/>
              </a:rPr>
              <a:t>Швецияда</a:t>
            </a:r>
            <a:r>
              <a:rPr lang="ru-RU" dirty="0">
                <a:latin typeface="Times New Roman" panose="02020603050405020304" pitchFamily="18" charset="0"/>
                <a:cs typeface="Times New Roman" panose="02020603050405020304" pitchFamily="18" charset="0"/>
              </a:rPr>
              <a:t> 6%, </a:t>
            </a:r>
            <a:r>
              <a:rPr lang="ru-RU" dirty="0" err="1">
                <a:latin typeface="Times New Roman" panose="02020603050405020304" pitchFamily="18" charset="0"/>
                <a:cs typeface="Times New Roman" panose="02020603050405020304" pitchFamily="18" charset="0"/>
              </a:rPr>
              <a:t>Финляндияда</a:t>
            </a:r>
            <a:r>
              <a:rPr lang="ru-RU" dirty="0">
                <a:latin typeface="Times New Roman" panose="02020603050405020304" pitchFamily="18" charset="0"/>
                <a:cs typeface="Times New Roman" panose="02020603050405020304" pitchFamily="18" charset="0"/>
              </a:rPr>
              <a:t> 8%, АҚШ</a:t>
            </a:r>
            <a:r>
              <a:rPr lang="kk-KZ" dirty="0">
                <a:latin typeface="Times New Roman" panose="02020603050405020304" pitchFamily="18" charset="0"/>
                <a:cs typeface="Times New Roman" panose="02020603050405020304" pitchFamily="18" charset="0"/>
              </a:rPr>
              <a:t>-та</a:t>
            </a:r>
            <a:r>
              <a:rPr lang="ru-RU" dirty="0">
                <a:latin typeface="Times New Roman" panose="02020603050405020304" pitchFamily="18" charset="0"/>
                <a:cs typeface="Times New Roman" panose="02020603050405020304" pitchFamily="18" charset="0"/>
              </a:rPr>
              <a:t> 12%, тек </a:t>
            </a:r>
            <a:r>
              <a:rPr lang="ru-RU" dirty="0" err="1">
                <a:latin typeface="Times New Roman" panose="02020603050405020304" pitchFamily="18" charset="0"/>
                <a:cs typeface="Times New Roman" panose="02020603050405020304" pitchFamily="18" charset="0"/>
              </a:rPr>
              <a:t>Ресейде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көрсеткіш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айтарлықтай</a:t>
            </a:r>
            <a:r>
              <a:rPr lang="ru-RU" dirty="0">
                <a:latin typeface="Times New Roman" panose="02020603050405020304" pitchFamily="18" charset="0"/>
                <a:cs typeface="Times New Roman" panose="02020603050405020304" pitchFamily="18" charset="0"/>
              </a:rPr>
              <a:t> 26%. Ал </a:t>
            </a:r>
            <a:r>
              <a:rPr lang="ru-RU" dirty="0" err="1">
                <a:latin typeface="Times New Roman" panose="02020603050405020304" pitchFamily="18" charset="0"/>
                <a:cs typeface="Times New Roman" panose="02020603050405020304" pitchFamily="18" charset="0"/>
              </a:rPr>
              <a:t>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балансында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Африкада</a:t>
            </a:r>
            <a:r>
              <a:rPr lang="ru-RU" dirty="0">
                <a:latin typeface="Times New Roman" panose="02020603050405020304" pitchFamily="18" charset="0"/>
                <a:cs typeface="Times New Roman" panose="02020603050405020304" pitchFamily="18" charset="0"/>
              </a:rPr>
              <a:t> – 78%,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көрсеткіш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одан</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Мысалы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Эфиопияда</a:t>
            </a:r>
            <a:r>
              <a:rPr lang="ru-RU" dirty="0">
                <a:latin typeface="Times New Roman" panose="02020603050405020304" pitchFamily="18" charset="0"/>
                <a:cs typeface="Times New Roman" panose="02020603050405020304" pitchFamily="18" charset="0"/>
              </a:rPr>
              <a:t> – 96%, </a:t>
            </a:r>
            <a:r>
              <a:rPr lang="ru-RU" dirty="0" err="1">
                <a:latin typeface="Times New Roman" panose="02020603050405020304" pitchFamily="18" charset="0"/>
                <a:cs typeface="Times New Roman" panose="02020603050405020304" pitchFamily="18" charset="0"/>
              </a:rPr>
              <a:t>Нигерияда</a:t>
            </a:r>
            <a:r>
              <a:rPr lang="ru-RU" dirty="0">
                <a:latin typeface="Times New Roman" panose="02020603050405020304" pitchFamily="18" charset="0"/>
                <a:cs typeface="Times New Roman" panose="02020603050405020304" pitchFamily="18" charset="0"/>
              </a:rPr>
              <a:t> – 95%, Азия </a:t>
            </a:r>
            <a:r>
              <a:rPr lang="ru-RU" dirty="0" err="1">
                <a:latin typeface="Times New Roman" panose="02020603050405020304" pitchFamily="18" charset="0"/>
                <a:cs typeface="Times New Roman" panose="02020603050405020304" pitchFamily="18" charset="0"/>
              </a:rPr>
              <a:t>елдерінде</a:t>
            </a:r>
            <a:r>
              <a:rPr lang="ru-RU" dirty="0">
                <a:latin typeface="Times New Roman" panose="02020603050405020304" pitchFamily="18" charset="0"/>
                <a:cs typeface="Times New Roman" panose="02020603050405020304" pitchFamily="18" charset="0"/>
              </a:rPr>
              <a:t> де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көрсеткіш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Үндістанда</a:t>
            </a:r>
            <a:r>
              <a:rPr lang="ru-RU" dirty="0">
                <a:latin typeface="Times New Roman" panose="02020603050405020304" pitchFamily="18" charset="0"/>
                <a:cs typeface="Times New Roman" panose="02020603050405020304" pitchFamily="18" charset="0"/>
              </a:rPr>
              <a:t> -90%, </a:t>
            </a:r>
            <a:r>
              <a:rPr lang="ru-RU" dirty="0" err="1">
                <a:latin typeface="Times New Roman" panose="02020603050405020304" pitchFamily="18" charset="0"/>
                <a:cs typeface="Times New Roman" panose="02020603050405020304" pitchFamily="18" charset="0"/>
              </a:rPr>
              <a:t>Индонезияда</a:t>
            </a:r>
            <a:r>
              <a:rPr lang="ru-RU" dirty="0">
                <a:latin typeface="Times New Roman" panose="02020603050405020304" pitchFamily="18" charset="0"/>
                <a:cs typeface="Times New Roman" panose="02020603050405020304" pitchFamily="18" charset="0"/>
              </a:rPr>
              <a:t> – 80%, </a:t>
            </a:r>
            <a:r>
              <a:rPr lang="ru-RU" dirty="0" err="1">
                <a:latin typeface="Times New Roman" panose="02020603050405020304" pitchFamily="18" charset="0"/>
                <a:cs typeface="Times New Roman" panose="02020603050405020304" pitchFamily="18" charset="0"/>
              </a:rPr>
              <a:t>Қытайда</a:t>
            </a:r>
            <a:r>
              <a:rPr lang="ru-RU" dirty="0">
                <a:latin typeface="Times New Roman" panose="02020603050405020304" pitchFamily="18" charset="0"/>
                <a:cs typeface="Times New Roman" panose="02020603050405020304" pitchFamily="18" charset="0"/>
              </a:rPr>
              <a:t>- 68%. </a:t>
            </a:r>
            <a:r>
              <a:rPr lang="ru-RU" dirty="0" err="1">
                <a:latin typeface="Times New Roman" panose="02020603050405020304" pitchFamily="18" charset="0"/>
                <a:cs typeface="Times New Roman" panose="02020603050405020304" pitchFamily="18" charset="0"/>
              </a:rPr>
              <a:t>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Америкасында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көбіне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балансында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үлесі</a:t>
            </a:r>
            <a:r>
              <a:rPr lang="ru-RU" dirty="0">
                <a:latin typeface="Times New Roman" panose="02020603050405020304" pitchFamily="18" charset="0"/>
                <a:cs typeface="Times New Roman" panose="02020603050405020304" pitchFamily="18" charset="0"/>
              </a:rPr>
              <a:t> 57% </a:t>
            </a:r>
            <a:r>
              <a:rPr lang="ru-RU" dirty="0" err="1">
                <a:latin typeface="Times New Roman" panose="02020603050405020304" pitchFamily="18" charset="0"/>
                <a:cs typeface="Times New Roman" panose="02020603050405020304" pitchFamily="18" charset="0"/>
              </a:rPr>
              <a:t>құрайда</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елдерінде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мысалы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Бразилияда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одан</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70%-</a:t>
            </a:r>
            <a:r>
              <a:rPr lang="ru-RU" dirty="0" err="1">
                <a:latin typeface="Times New Roman" panose="02020603050405020304" pitchFamily="18" charset="0"/>
                <a:cs typeface="Times New Roman" panose="02020603050405020304" pitchFamily="18" charset="0"/>
              </a:rPr>
              <a:t>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жетеді</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Ағаш</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өнеркəсібінің</a:t>
            </a:r>
            <a:r>
              <a:rPr lang="ru-RU" dirty="0">
                <a:latin typeface="Times New Roman" panose="02020603050405020304" pitchFamily="18" charset="0"/>
                <a:cs typeface="Times New Roman" panose="02020603050405020304" pitchFamily="18" charset="0"/>
              </a:rPr>
              <a:t> 2-ші </a:t>
            </a:r>
            <a:r>
              <a:rPr lang="ru-RU" dirty="0" err="1">
                <a:latin typeface="Times New Roman" panose="02020603050405020304" pitchFamily="18" charset="0"/>
                <a:cs typeface="Times New Roman" panose="02020603050405020304" pitchFamily="18" charset="0"/>
              </a:rPr>
              <a:t>технологиялық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стадиясы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жолмен</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өңдеу болып </a:t>
            </a:r>
            <a:r>
              <a:rPr lang="ru-RU" dirty="0" err="1">
                <a:latin typeface="Times New Roman" panose="02020603050405020304" pitchFamily="18" charset="0"/>
                <a:cs typeface="Times New Roman" panose="02020603050405020304" pitchFamily="18" charset="0"/>
              </a:rPr>
              <a:t>табылады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дегеніміз</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ағашты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қатар</a:t>
            </a:r>
            <a:r>
              <a:rPr lang="ru-RU" dirty="0">
                <a:latin typeface="Times New Roman" panose="02020603050405020304" pitchFamily="18" charset="0"/>
                <a:cs typeface="Times New Roman" panose="02020603050405020304" pitchFamily="18" charset="0"/>
              </a:rPr>
              <a:t> фанера </a:t>
            </a:r>
            <a:r>
              <a:rPr lang="ru-RU" dirty="0" err="1">
                <a:latin typeface="Times New Roman" panose="02020603050405020304" pitchFamily="18" charset="0"/>
                <a:cs typeface="Times New Roman" panose="02020603050405020304" pitchFamily="18" charset="0"/>
              </a:rPr>
              <a:t>жасау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детальдарын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дайындау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a:t>
            </a:r>
            <a:r>
              <a:rPr lang="kk-KZ" dirty="0">
                <a:latin typeface="Times New Roman" panose="02020603050405020304" pitchFamily="18" charset="0"/>
                <a:cs typeface="Times New Roman" panose="02020603050405020304" pitchFamily="18" charset="0"/>
              </a:rPr>
              <a:t>т</a:t>
            </a:r>
            <a:r>
              <a:rPr lang="ru-RU" dirty="0" err="1">
                <a:latin typeface="Times New Roman" panose="02020603050405020304" pitchFamily="18" charset="0"/>
                <a:cs typeface="Times New Roman" panose="02020603050405020304" pitchFamily="18" charset="0"/>
              </a:rPr>
              <a:t>ады</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Дүниежүзі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2018 </a:t>
            </a:r>
            <a:r>
              <a:rPr lang="ru-RU" dirty="0" err="1">
                <a:latin typeface="Times New Roman" panose="02020603050405020304" pitchFamily="18" charset="0"/>
                <a:cs typeface="Times New Roman" panose="02020603050405020304" pitchFamily="18" charset="0"/>
              </a:rPr>
              <a:t>жылы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өңдеп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тілініп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мөлшері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жылына</a:t>
            </a:r>
            <a:r>
              <a:rPr lang="ru-RU" dirty="0">
                <a:latin typeface="Times New Roman" panose="02020603050405020304" pitchFamily="18" charset="0"/>
                <a:cs typeface="Times New Roman" panose="02020603050405020304" pitchFamily="18" charset="0"/>
              </a:rPr>
              <a:t> 430-440 млн. </a:t>
            </a:r>
            <a:r>
              <a:rPr lang="ru-RU" dirty="0" err="1">
                <a:latin typeface="Times New Roman" panose="02020603050405020304" pitchFamily="18" charset="0"/>
                <a:cs typeface="Times New Roman" panose="02020603050405020304" pitchFamily="18" charset="0"/>
              </a:rPr>
              <a:t>текше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a:t>
            </a:r>
            <a:r>
              <a:rPr lang="kk-KZ" dirty="0">
                <a:latin typeface="Times New Roman" panose="02020603050405020304" pitchFamily="18" charset="0"/>
                <a:cs typeface="Times New Roman" panose="02020603050405020304" pitchFamily="18" charset="0"/>
              </a:rPr>
              <a:t>а</a:t>
            </a:r>
            <a:r>
              <a:rPr lang="ru-RU" dirty="0" err="1">
                <a:latin typeface="Times New Roman" panose="02020603050405020304" pitchFamily="18" charset="0"/>
                <a:cs typeface="Times New Roman" panose="02020603050405020304" pitchFamily="18" charset="0"/>
              </a:rPr>
              <a:t>ды</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тілініп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шығаруда</a:t>
            </a:r>
            <a:r>
              <a:rPr lang="ru-RU" dirty="0">
                <a:latin typeface="Times New Roman" panose="02020603050405020304" pitchFamily="18" charset="0"/>
                <a:cs typeface="Times New Roman" panose="02020603050405020304" pitchFamily="18" charset="0"/>
              </a:rPr>
              <a:t> АҚШ – 110 млн. тонна, </a:t>
            </a:r>
            <a:r>
              <a:rPr lang="ru-RU" dirty="0" err="1">
                <a:latin typeface="Times New Roman" panose="02020603050405020304" pitchFamily="18" charset="0"/>
                <a:cs typeface="Times New Roman" panose="02020603050405020304" pitchFamily="18" charset="0"/>
              </a:rPr>
              <a:t>ағаш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өнімдерін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Канадада</a:t>
            </a:r>
            <a:r>
              <a:rPr lang="ru-RU" dirty="0">
                <a:latin typeface="Times New Roman" panose="02020603050405020304" pitchFamily="18" charset="0"/>
                <a:cs typeface="Times New Roman" panose="02020603050405020304" pitchFamily="18" charset="0"/>
              </a:rPr>
              <a:t> – 65 млн. тонна. Осы </a:t>
            </a:r>
            <a:r>
              <a:rPr lang="ru-RU" dirty="0" err="1">
                <a:latin typeface="Times New Roman" panose="02020603050405020304" pitchFamily="18" charset="0"/>
                <a:cs typeface="Times New Roman" panose="02020603050405020304" pitchFamily="18" charset="0"/>
              </a:rPr>
              <a:t>мемлекеттерден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кейінгі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Қытай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Жапония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Ресей</a:t>
            </a:r>
            <a:r>
              <a:rPr lang="ru-RU" dirty="0">
                <a:latin typeface="Times New Roman" panose="02020603050405020304" pitchFamily="18" charset="0"/>
                <a:cs typeface="Times New Roman" panose="02020603050405020304" pitchFamily="18" charset="0"/>
              </a:rPr>
              <a:t>, Бразилия, </a:t>
            </a:r>
            <a:r>
              <a:rPr lang="ru-RU" dirty="0" err="1">
                <a:latin typeface="Times New Roman" panose="02020603050405020304" pitchFamily="18" charset="0"/>
                <a:cs typeface="Times New Roman" panose="02020603050405020304" pitchFamily="18" charset="0"/>
              </a:rPr>
              <a:t>Үндістан</a:t>
            </a:r>
            <a:r>
              <a:rPr lang="ru-RU" dirty="0">
                <a:latin typeface="Times New Roman" panose="02020603050405020304" pitchFamily="18" charset="0"/>
                <a:cs typeface="Times New Roman" panose="02020603050405020304" pitchFamily="18" charset="0"/>
              </a:rPr>
              <a:t>, фанера </a:t>
            </a:r>
            <a:r>
              <a:rPr lang="ru-RU" dirty="0" err="1">
                <a:latin typeface="Times New Roman" panose="02020603050405020304" pitchFamily="18" charset="0"/>
                <a:cs typeface="Times New Roman" panose="02020603050405020304" pitchFamily="18" charset="0"/>
              </a:rPr>
              <a:t>жасаудан</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алдыңғы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ондыққа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кіретін</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елдер</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196301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2739</Words>
  <Application>Microsoft Office PowerPoint</Application>
  <PresentationFormat>Экран (4:3)</PresentationFormat>
  <Paragraphs>227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Жоспар</vt:lpstr>
      <vt:lpstr>Кіріспе</vt:lpstr>
      <vt:lpstr>Ағаш дайындау және өңдеу</vt:lpstr>
      <vt:lpstr>Презентация PowerPoint</vt:lpstr>
      <vt:lpstr>Әлемнiң ағаш өңдеу өнеркәсiбi</vt:lpstr>
      <vt:lpstr>Презентация PowerPoint</vt:lpstr>
      <vt:lpstr>Презентация PowerPoint</vt:lpstr>
      <vt:lpstr>Презентация PowerPoint</vt:lpstr>
      <vt:lpstr>Презентация PowerPoint</vt:lpstr>
      <vt:lpstr> Қағаз жəне картон өндіруден əлем елдерінің ішіндегі алғашқы он мемлекет, 2018 ж. </vt:lpstr>
      <vt:lpstr>Презентация PowerPoint</vt:lpstr>
      <vt:lpstr>Дүниежүзі елдері бойынша қағаз бен картонды жан басына шаққанда өндірілетін өнімнің көрсеткіші, 2018 ж,</vt:lpstr>
      <vt:lpstr>Презентация PowerPoint</vt:lpstr>
      <vt:lpstr>Целлюлоза-қағаз өнеркәсібі</vt:lpstr>
      <vt:lpstr>Презентация PowerPoint</vt:lpstr>
      <vt:lpstr> Қағаз және қатырма өнімдері бойынша көшбасшы елдер  (1950–2018 ж.), млн. т </vt:lpstr>
      <vt:lpstr>Презентация PowerPoint</vt:lpstr>
      <vt:lpstr>Салалық өнімдер әлемдік саудада</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8</cp:revision>
  <dcterms:created xsi:type="dcterms:W3CDTF">2020-11-16T18:42:26Z</dcterms:created>
  <dcterms:modified xsi:type="dcterms:W3CDTF">2021-03-31T15:56:10Z</dcterms:modified>
</cp:coreProperties>
</file>